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83" r:id="rId2"/>
    <p:sldId id="348" r:id="rId3"/>
    <p:sldId id="351" r:id="rId4"/>
    <p:sldId id="289" r:id="rId5"/>
    <p:sldId id="1782" r:id="rId6"/>
    <p:sldId id="1783" r:id="rId7"/>
    <p:sldId id="352" r:id="rId8"/>
    <p:sldId id="308" r:id="rId9"/>
    <p:sldId id="333" r:id="rId10"/>
    <p:sldId id="334" r:id="rId11"/>
    <p:sldId id="335" r:id="rId12"/>
    <p:sldId id="297" r:id="rId13"/>
    <p:sldId id="338" r:id="rId14"/>
    <p:sldId id="339" r:id="rId15"/>
    <p:sldId id="311" r:id="rId16"/>
    <p:sldId id="340" r:id="rId17"/>
    <p:sldId id="341" r:id="rId18"/>
    <p:sldId id="342" r:id="rId19"/>
    <p:sldId id="343" r:id="rId20"/>
    <p:sldId id="336" r:id="rId21"/>
    <p:sldId id="345" r:id="rId22"/>
    <p:sldId id="302" r:id="rId23"/>
    <p:sldId id="303" r:id="rId24"/>
    <p:sldId id="304" r:id="rId25"/>
    <p:sldId id="313" r:id="rId26"/>
    <p:sldId id="317" r:id="rId27"/>
    <p:sldId id="318" r:id="rId28"/>
    <p:sldId id="314" r:id="rId29"/>
    <p:sldId id="320" r:id="rId30"/>
    <p:sldId id="315" r:id="rId31"/>
    <p:sldId id="319" r:id="rId32"/>
    <p:sldId id="321" r:id="rId33"/>
    <p:sldId id="323" r:id="rId34"/>
    <p:sldId id="324" r:id="rId35"/>
    <p:sldId id="347" r:id="rId36"/>
    <p:sldId id="346" r:id="rId37"/>
    <p:sldId id="325" r:id="rId38"/>
    <p:sldId id="326" r:id="rId39"/>
    <p:sldId id="353" r:id="rId40"/>
    <p:sldId id="1780" r:id="rId41"/>
    <p:sldId id="1781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71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9E4FE3-D11B-45AB-86E7-0207960786E7}" v="1" dt="2025-06-10T09:49:09.5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03" autoAdjust="0"/>
    <p:restoredTop sz="94660"/>
  </p:normalViewPr>
  <p:slideViewPr>
    <p:cSldViewPr snapToGrid="0">
      <p:cViewPr varScale="1">
        <p:scale>
          <a:sx n="63" d="100"/>
          <a:sy n="63" d="100"/>
        </p:scale>
        <p:origin x="664" y="5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lotte Adjanor-Doku" userId="4b102d02-cf13-4b3c-b1be-65733958ed09" providerId="ADAL" clId="{E99E4FE3-D11B-45AB-86E7-0207960786E7}"/>
    <pc:docChg chg="modSld">
      <pc:chgData name="Charlotte Adjanor-Doku" userId="4b102d02-cf13-4b3c-b1be-65733958ed09" providerId="ADAL" clId="{E99E4FE3-D11B-45AB-86E7-0207960786E7}" dt="2025-06-10T09:49:12.686" v="1" actId="1076"/>
      <pc:docMkLst>
        <pc:docMk/>
      </pc:docMkLst>
      <pc:sldChg chg="addSp modSp mod">
        <pc:chgData name="Charlotte Adjanor-Doku" userId="4b102d02-cf13-4b3c-b1be-65733958ed09" providerId="ADAL" clId="{E99E4FE3-D11B-45AB-86E7-0207960786E7}" dt="2025-06-10T09:49:12.686" v="1" actId="1076"/>
        <pc:sldMkLst>
          <pc:docMk/>
          <pc:sldMk cId="0" sldId="283"/>
        </pc:sldMkLst>
        <pc:spChg chg="add mod">
          <ac:chgData name="Charlotte Adjanor-Doku" userId="4b102d02-cf13-4b3c-b1be-65733958ed09" providerId="ADAL" clId="{E99E4FE3-D11B-45AB-86E7-0207960786E7}" dt="2025-06-10T09:49:12.686" v="1" actId="1076"/>
          <ac:spMkLst>
            <pc:docMk/>
            <pc:sldMk cId="0" sldId="283"/>
            <ac:spMk id="2" creationId="{FF0D45FE-9C53-F345-FC35-78DFFE0D518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BA71B7-C15C-4198-923D-7175BFCFBDCB}" type="datetimeFigureOut">
              <a:rPr lang="en-GH" smtClean="0"/>
              <a:t>10/06/2025</a:t>
            </a:fld>
            <a:endParaRPr lang="en-G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005245-2066-49B2-ACB7-19AF934E3151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1955861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>
            <a:extLst>
              <a:ext uri="{FF2B5EF4-FFF2-40B4-BE49-F238E27FC236}">
                <a16:creationId xmlns:a16="http://schemas.microsoft.com/office/drawing/2014/main" id="{1CC51CD1-F850-475F-9251-282361AF52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>
            <a:extLst>
              <a:ext uri="{FF2B5EF4-FFF2-40B4-BE49-F238E27FC236}">
                <a16:creationId xmlns:a16="http://schemas.microsoft.com/office/drawing/2014/main" id="{A90B59F6-ABEB-4019-874D-34110DD4E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72599277-EBD1-4963-A2C4-B569733D3D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C66BEB90-CACB-4CCD-9792-0054C840D235}" type="slidenum">
              <a:rPr lang="en-US" altLang="en-US" sz="1200"/>
              <a:pPr/>
              <a:t>20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0287E220-3FF7-46EA-AD84-EF6E87EB30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0298195B-C308-4097-ABD5-8169AAAFF9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8A68F9AC-CA8B-43E4-AD80-E225D11518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7493437B-EC30-4D9C-A337-8F298F6B74CF}" type="slidenum">
              <a:rPr lang="en-US" altLang="en-US" sz="1200"/>
              <a:pPr/>
              <a:t>39</a:t>
            </a:fld>
            <a:endParaRPr lang="en-US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FC4D8-7267-481C-97FB-88531F8E7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045EB4-C8E9-4276-9892-A8BD1C24C1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952CF-CF54-495A-A737-C76F22C53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F82B9-480E-49D4-AFD3-A3BC21B8A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CFFCE-F9B6-482C-816E-091792F26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971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1024C-8551-48EC-85CB-36598BBE2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7669F4-208D-4BAB-82BE-F275945E2B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1D84-11A2-4845-9DEE-21A1FB2F7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461C0-7A06-45C8-A0F8-23FAD46F3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6CCC8-2ED3-42E3-8030-B0E9DF796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93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05E5C2-3281-4A33-88C5-C97138BFAC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0B8C3E-19EC-4156-82C4-FA8E3ACF7D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8D120-4C33-4D5C-A088-1E7779637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8C907-51F8-4CCC-8671-CA5B649EB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80B0B-A14D-4BA5-A718-F6E7ADBC4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613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AD37C-C236-486D-9BF1-DC21FAE88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744664"/>
            <a:ext cx="10972800" cy="3836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2F08E7E-5127-4FC1-A2DE-54095FBC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0E835741-2818-41A7-A39D-09F4DC0A9C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72CCE80-D7F0-4B69-ADF5-D23CD30779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1A482A7-BC66-4BFB-9C6B-8B4F395D8D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877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AD37C-C236-486D-9BF1-DC21FAE88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744664"/>
            <a:ext cx="10972800" cy="3836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2F08E7E-5127-4FC1-A2DE-54095FBC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0E835741-2818-41A7-A39D-09F4DC0A9C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72CCE80-D7F0-4B69-ADF5-D23CD30779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1A482A7-BC66-4BFB-9C6B-8B4F395D8D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341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AD37C-C236-486D-9BF1-DC21FAE88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744664"/>
            <a:ext cx="10972800" cy="3836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2F08E7E-5127-4FC1-A2DE-54095FBC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0E835741-2818-41A7-A39D-09F4DC0A9C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72CCE80-D7F0-4B69-ADF5-D23CD30779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1A482A7-BC66-4BFB-9C6B-8B4F395D8D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3217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AD37C-C236-486D-9BF1-DC21FAE88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744664"/>
            <a:ext cx="10972800" cy="3836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2F08E7E-5127-4FC1-A2DE-54095FBC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0E835741-2818-41A7-A39D-09F4DC0A9C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72CCE80-D7F0-4B69-ADF5-D23CD30779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1A482A7-BC66-4BFB-9C6B-8B4F395D8D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6840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AD37C-C236-486D-9BF1-DC21FAE88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744664"/>
            <a:ext cx="10972800" cy="3836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2F08E7E-5127-4FC1-A2DE-54095FBC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0E835741-2818-41A7-A39D-09F4DC0A9C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72CCE80-D7F0-4B69-ADF5-D23CD30779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1A482A7-BC66-4BFB-9C6B-8B4F395D8D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116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AD37C-C236-486D-9BF1-DC21FAE88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744664"/>
            <a:ext cx="10972800" cy="3836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2F08E7E-5127-4FC1-A2DE-54095FBC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0E835741-2818-41A7-A39D-09F4DC0A9C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72CCE80-D7F0-4B69-ADF5-D23CD30779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1A482A7-BC66-4BFB-9C6B-8B4F395D8D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5164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AD37C-C236-486D-9BF1-DC21FAE88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744664"/>
            <a:ext cx="10972800" cy="3836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2F08E7E-5127-4FC1-A2DE-54095FBC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0E835741-2818-41A7-A39D-09F4DC0A9C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72CCE80-D7F0-4B69-ADF5-D23CD30779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1A482A7-BC66-4BFB-9C6B-8B4F395D8D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2899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AD37C-C236-486D-9BF1-DC21FAE88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744664"/>
            <a:ext cx="10972800" cy="3836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2F08E7E-5127-4FC1-A2DE-54095FBC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0E835741-2818-41A7-A39D-09F4DC0A9C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72CCE80-D7F0-4B69-ADF5-D23CD30779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1A482A7-BC66-4BFB-9C6B-8B4F395D8D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37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67FC0-FF7C-4F6B-A842-ECAEDD755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F3BD4-EEBC-444E-88DB-259F6F33A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BFAAB-6BAC-4D88-8AF7-FC846BF04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DD7F4-E6AC-4CB6-B687-556E6DB5B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A703C-113A-46CC-AC65-292EB067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0423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AD37C-C236-486D-9BF1-DC21FAE88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744664"/>
            <a:ext cx="10972800" cy="3836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2F08E7E-5127-4FC1-A2DE-54095FBC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0E835741-2818-41A7-A39D-09F4DC0A9C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72CCE80-D7F0-4B69-ADF5-D23CD30779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1A482A7-BC66-4BFB-9C6B-8B4F395D8D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9701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AD37C-C236-486D-9BF1-DC21FAE88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744664"/>
            <a:ext cx="10972800" cy="3836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2F08E7E-5127-4FC1-A2DE-54095FBC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0E835741-2818-41A7-A39D-09F4DC0A9C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72CCE80-D7F0-4B69-ADF5-D23CD30779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1A482A7-BC66-4BFB-9C6B-8B4F395D8D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0873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AD37C-C236-486D-9BF1-DC21FAE88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744664"/>
            <a:ext cx="10972800" cy="3836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2F08E7E-5127-4FC1-A2DE-54095FBC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0E835741-2818-41A7-A39D-09F4DC0A9C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72CCE80-D7F0-4B69-ADF5-D23CD30779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1A482A7-BC66-4BFB-9C6B-8B4F395D8D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1878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AD37C-C236-486D-9BF1-DC21FAE88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744664"/>
            <a:ext cx="10972800" cy="3836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2F08E7E-5127-4FC1-A2DE-54095FBC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0E835741-2818-41A7-A39D-09F4DC0A9C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72CCE80-D7F0-4B69-ADF5-D23CD30779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1A482A7-BC66-4BFB-9C6B-8B4F395D8D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972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AD37C-C236-486D-9BF1-DC21FAE88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744664"/>
            <a:ext cx="10972800" cy="3836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2F08E7E-5127-4FC1-A2DE-54095FBC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0E835741-2818-41A7-A39D-09F4DC0A9C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72CCE80-D7F0-4B69-ADF5-D23CD30779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1A482A7-BC66-4BFB-9C6B-8B4F395D8D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135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AD37C-C236-486D-9BF1-DC21FAE88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744664"/>
            <a:ext cx="10972800" cy="3836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2F08E7E-5127-4FC1-A2DE-54095FBC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0E835741-2818-41A7-A39D-09F4DC0A9C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72CCE80-D7F0-4B69-ADF5-D23CD30779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1A482A7-BC66-4BFB-9C6B-8B4F395D8D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9087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AD37C-C236-486D-9BF1-DC21FAE88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744664"/>
            <a:ext cx="10972800" cy="3836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2F08E7E-5127-4FC1-A2DE-54095FBC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0E835741-2818-41A7-A39D-09F4DC0A9C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72CCE80-D7F0-4B69-ADF5-D23CD30779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1A482A7-BC66-4BFB-9C6B-8B4F395D8D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2182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AD37C-C236-486D-9BF1-DC21FAE88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744664"/>
            <a:ext cx="10972800" cy="3836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2F08E7E-5127-4FC1-A2DE-54095FBC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0E835741-2818-41A7-A39D-09F4DC0A9C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72CCE80-D7F0-4B69-ADF5-D23CD30779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1A482A7-BC66-4BFB-9C6B-8B4F395D8D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3200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AD37C-C236-486D-9BF1-DC21FAE88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744664"/>
            <a:ext cx="10972800" cy="3836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2F08E7E-5127-4FC1-A2DE-54095FBC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0E835741-2818-41A7-A39D-09F4DC0A9C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72CCE80-D7F0-4B69-ADF5-D23CD30779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1A482A7-BC66-4BFB-9C6B-8B4F395D8D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9167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AD37C-C236-486D-9BF1-DC21FAE88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744664"/>
            <a:ext cx="10972800" cy="3836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2F08E7E-5127-4FC1-A2DE-54095FBC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0E835741-2818-41A7-A39D-09F4DC0A9C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72CCE80-D7F0-4B69-ADF5-D23CD30779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1A482A7-BC66-4BFB-9C6B-8B4F395D8D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870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E7A4B-0F44-4E42-939A-CDE6C4A49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440" y="307011"/>
            <a:ext cx="6787025" cy="298608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3B6593-CC60-4C4A-B097-A7D3799BD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02440" y="3883454"/>
            <a:ext cx="6787025" cy="79228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2">
                    <a:lumMod val="1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6C689-8E98-4045-AAAC-AC66298D8C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23411" y="5266097"/>
            <a:ext cx="1482526" cy="365125"/>
          </a:xfrm>
        </p:spPr>
        <p:txBody>
          <a:bodyPr/>
          <a:lstStyle/>
          <a:p>
            <a:fld id="{FFA59539-6AA4-4B20-8277-ACCA791514EF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7DCE6-A108-4CE1-BB08-97701D342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71167" y="5266096"/>
            <a:ext cx="202653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8B96D-492C-4CC3-A033-5EA3A2F3C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62931" y="5266095"/>
            <a:ext cx="2026534" cy="365125"/>
          </a:xfrm>
        </p:spPr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4654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AD37C-C236-486D-9BF1-DC21FAE88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744664"/>
            <a:ext cx="10972800" cy="3836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2F08E7E-5127-4FC1-A2DE-54095FBC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0E835741-2818-41A7-A39D-09F4DC0A9C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72CCE80-D7F0-4B69-ADF5-D23CD30779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1A482A7-BC66-4BFB-9C6B-8B4F395D8D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6794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AD37C-C236-486D-9BF1-DC21FAE88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744664"/>
            <a:ext cx="10972800" cy="3836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2F08E7E-5127-4FC1-A2DE-54095FBC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0E835741-2818-41A7-A39D-09F4DC0A9C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72CCE80-D7F0-4B69-ADF5-D23CD30779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1A482A7-BC66-4BFB-9C6B-8B4F395D8D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7641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AD37C-C236-486D-9BF1-DC21FAE88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744664"/>
            <a:ext cx="10972800" cy="3836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2F08E7E-5127-4FC1-A2DE-54095FBC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0E835741-2818-41A7-A39D-09F4DC0A9C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72CCE80-D7F0-4B69-ADF5-D23CD30779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1A482A7-BC66-4BFB-9C6B-8B4F395D8D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7841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AD37C-C236-486D-9BF1-DC21FAE88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744664"/>
            <a:ext cx="10972800" cy="3836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2F08E7E-5127-4FC1-A2DE-54095FBC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0E835741-2818-41A7-A39D-09F4DC0A9C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72CCE80-D7F0-4B69-ADF5-D23CD30779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1A482A7-BC66-4BFB-9C6B-8B4F395D8D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1129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AD37C-C236-486D-9BF1-DC21FAE88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744664"/>
            <a:ext cx="10972800" cy="3836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2F08E7E-5127-4FC1-A2DE-54095FBC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0E835741-2818-41A7-A39D-09F4DC0A9C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72CCE80-D7F0-4B69-ADF5-D23CD30779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1A482A7-BC66-4BFB-9C6B-8B4F395D8D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5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AD37C-C236-486D-9BF1-DC21FAE88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744664"/>
            <a:ext cx="10972800" cy="3836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2F08E7E-5127-4FC1-A2DE-54095FBC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0E835741-2818-41A7-A39D-09F4DC0A9C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72CCE80-D7F0-4B69-ADF5-D23CD30779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1A482A7-BC66-4BFB-9C6B-8B4F395D8D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0172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AD37C-C236-486D-9BF1-DC21FAE88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744664"/>
            <a:ext cx="10972800" cy="3836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2F08E7E-5127-4FC1-A2DE-54095FBC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0E835741-2818-41A7-A39D-09F4DC0A9C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72CCE80-D7F0-4B69-ADF5-D23CD30779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1A482A7-BC66-4BFB-9C6B-8B4F395D8D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420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AD37C-C236-486D-9BF1-DC21FAE88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744664"/>
            <a:ext cx="10972800" cy="3836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2F08E7E-5127-4FC1-A2DE-54095FBC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0E835741-2818-41A7-A39D-09F4DC0A9C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72CCE80-D7F0-4B69-ADF5-D23CD30779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1A482A7-BC66-4BFB-9C6B-8B4F395D8D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873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AD37C-C236-486D-9BF1-DC21FAE88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744664"/>
            <a:ext cx="10972800" cy="3836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2F08E7E-5127-4FC1-A2DE-54095FBC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0E835741-2818-41A7-A39D-09F4DC0A9C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72CCE80-D7F0-4B69-ADF5-D23CD30779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1A482A7-BC66-4BFB-9C6B-8B4F395D8D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1567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AD37C-C236-486D-9BF1-DC21FAE88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744664"/>
            <a:ext cx="10972800" cy="3836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2F08E7E-5127-4FC1-A2DE-54095FBC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0E835741-2818-41A7-A39D-09F4DC0A9C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72CCE80-D7F0-4B69-ADF5-D23CD30779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1A482A7-BC66-4BFB-9C6B-8B4F395D8D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589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1157-304E-4446-9FA2-A0D0F7A50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4CE9E-70A6-48AD-A24A-13D5743836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0BE2C5-1B89-4EE8-A540-906472A1FB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4BB858-CDD0-459B-8AA4-9272BD26A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B7E86D-82BE-4E26-A9C3-95CC0F497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D830B-C931-46B1-8F17-16243BFDF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5776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AD37C-C236-486D-9BF1-DC21FAE88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744664"/>
            <a:ext cx="10972800" cy="3836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2F08E7E-5127-4FC1-A2DE-54095FBC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0E835741-2818-41A7-A39D-09F4DC0A9C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72CCE80-D7F0-4B69-ADF5-D23CD30779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1A482A7-BC66-4BFB-9C6B-8B4F395D8D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9214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AD37C-C236-486D-9BF1-DC21FAE88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744664"/>
            <a:ext cx="10972800" cy="3836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2F08E7E-5127-4FC1-A2DE-54095FBC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0E835741-2818-41A7-A39D-09F4DC0A9C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72CCE80-D7F0-4B69-ADF5-D23CD30779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1A482A7-BC66-4BFB-9C6B-8B4F395D8D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84925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751C0-DD79-0043-A8DE-0BFEC2DE753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white"/>
                </a:solidFill>
              </a:endParaRPr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200" dirty="0" err="1">
                  <a:solidFill>
                    <a:prstClr val="white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prstClr val="white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rgbClr val="008000"/>
                </a:solidFill>
                <a:latin typeface="Helvetica"/>
                <a:cs typeface="Helvetica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65460863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751C0-DD79-0043-A8DE-0BFEC2DE753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white"/>
                </a:solidFill>
              </a:endParaRPr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200" dirty="0" err="1">
                  <a:solidFill>
                    <a:prstClr val="white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prstClr val="white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rgbClr val="008000"/>
                </a:solidFill>
                <a:latin typeface="Helvetica"/>
                <a:cs typeface="Helvetica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55940938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751C0-DD79-0043-A8DE-0BFEC2DE753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white"/>
                </a:solidFill>
              </a:endParaRPr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200" dirty="0" err="1">
                  <a:solidFill>
                    <a:prstClr val="white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prstClr val="white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rgbClr val="008000"/>
                </a:solidFill>
                <a:latin typeface="Helvetica"/>
                <a:cs typeface="Helvetica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8866764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751C0-DD79-0043-A8DE-0BFEC2DE753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white"/>
                </a:solidFill>
              </a:endParaRPr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200" dirty="0" err="1">
                  <a:solidFill>
                    <a:prstClr val="white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prstClr val="white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rgbClr val="008000"/>
                </a:solidFill>
                <a:latin typeface="Helvetica"/>
                <a:cs typeface="Helvetica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59657754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751C0-DD79-0043-A8DE-0BFEC2DE753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white"/>
                </a:solidFill>
              </a:endParaRPr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200" dirty="0" err="1">
                  <a:solidFill>
                    <a:prstClr val="white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prstClr val="white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rgbClr val="008000"/>
                </a:solidFill>
                <a:latin typeface="Helvetica"/>
                <a:cs typeface="Helvetica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89125198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751C0-DD79-0043-A8DE-0BFEC2DE753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white"/>
                </a:solidFill>
              </a:endParaRPr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200" dirty="0" err="1">
                  <a:solidFill>
                    <a:prstClr val="white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prstClr val="white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rgbClr val="008000"/>
                </a:solidFill>
                <a:latin typeface="Helvetica"/>
                <a:cs typeface="Helvetica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59703374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751C0-DD79-0043-A8DE-0BFEC2DE753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white"/>
                </a:solidFill>
              </a:endParaRPr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200" dirty="0" err="1">
                  <a:solidFill>
                    <a:prstClr val="white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prstClr val="white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rgbClr val="008000"/>
                </a:solidFill>
                <a:latin typeface="Helvetica"/>
                <a:cs typeface="Helvetica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2981434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751C0-DD79-0043-A8DE-0BFEC2DE753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white"/>
                </a:solidFill>
              </a:endParaRPr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200" dirty="0" err="1">
                  <a:solidFill>
                    <a:prstClr val="white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prstClr val="white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rgbClr val="008000"/>
                </a:solidFill>
                <a:latin typeface="Helvetica"/>
                <a:cs typeface="Helvetica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600995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CABEE-5ED7-4733-B755-CB96ADE7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A0618-A658-46BD-AB6D-8208DA7FC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67DBE-C48C-42A1-94A3-9527A0944B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F27F4C-4D8F-4F03-9881-DADD3BC808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57925D-369F-411F-B885-734AB70D29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3643A2-98F3-42F1-9A82-FA5FFD7F8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162CF4-4E17-4D39-8E8E-8949A9CD9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DEEB83-1757-489A-8EE3-E5F48A357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87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650B1-6BD1-4645-81EE-9AC7858D8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7856AC-1564-422B-A261-A405B2217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5EC8FB-F905-4A5D-AB53-12C1AADB9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C74DBB-D2BA-424E-A50D-E0D78897E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88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992351-298C-4CA7-A9E3-56F637FA4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F81D90-C9C0-4B17-89C3-13DA3A911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E314D-FD1B-4975-AE16-9CDCC634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520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29E3F-372A-407D-B334-3FD277550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40B83-8870-4B46-9F59-5CC84DEFB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CC3D7-7F10-42DA-8696-266C3AE69E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7E5CF6-7F8D-4850-9864-97DA86EA7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646AFE-B880-46F5-B5C6-2DEC8AAFB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375EDA-D7C7-4D5B-8ADA-2C4C0D16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89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0A279-B977-4A7C-87E5-62231D946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C0D755-8571-44A5-AE1A-89C9201F5B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734A2E-AFFE-48A4-A1FD-8FC6BEE61F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85560A-540C-47FC-A6B0-665522069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9A1103-4151-4737-9D9F-ECB366AA7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0B3C5-F017-4E10-86F3-4C24DEFA8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458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4EBDDA-E62D-4396-A585-79909DF65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9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21B46D-FE47-4863-91F5-8DF27DBA3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71081"/>
            <a:ext cx="10515600" cy="4277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7AB05-0A06-4E1C-9ABC-94BB04320F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59539-6AA4-4B20-8277-ACCA791514EF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3E9AF-D197-4E5B-86F0-EB12503E8F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37BCB-A864-4AA7-AA0C-5BBFBA97E9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8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>
              <a:lumMod val="50000"/>
            </a:schemeClr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4">
            <a:extLst>
              <a:ext uri="{FF2B5EF4-FFF2-40B4-BE49-F238E27FC236}">
                <a16:creationId xmlns:a16="http://schemas.microsoft.com/office/drawing/2014/main" id="{35244679-D98A-4B38-95A5-C6905119D2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0635" y="1457611"/>
            <a:ext cx="7050741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</a:rPr>
              <a:t>RECOGNIZING OPPORTUNITIES AND GENERATING IDEAS</a:t>
            </a:r>
          </a:p>
        </p:txBody>
      </p:sp>
      <p:sp>
        <p:nvSpPr>
          <p:cNvPr id="5124" name="Text Box 5">
            <a:extLst>
              <a:ext uri="{FF2B5EF4-FFF2-40B4-BE49-F238E27FC236}">
                <a16:creationId xmlns:a16="http://schemas.microsoft.com/office/drawing/2014/main" id="{FDEEE67A-C51E-4350-9BB2-7F15E17703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9495" y="995946"/>
            <a:ext cx="4267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LECTURE 2</a:t>
            </a:r>
          </a:p>
        </p:txBody>
      </p:sp>
      <p:sp>
        <p:nvSpPr>
          <p:cNvPr id="5126" name="Slide Number Placeholder 8">
            <a:extLst>
              <a:ext uri="{FF2B5EF4-FFF2-40B4-BE49-F238E27FC236}">
                <a16:creationId xmlns:a16="http://schemas.microsoft.com/office/drawing/2014/main" id="{4EBCC1A8-A8B8-4EF6-8AC9-F7E8151A1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2-</a:t>
            </a:r>
            <a:fld id="{66265E34-A040-4F27-8ABA-A84893115549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en-US" sz="1400"/>
          </a:p>
        </p:txBody>
      </p:sp>
      <p:pic>
        <p:nvPicPr>
          <p:cNvPr id="5127" name="Picture 2">
            <a:extLst>
              <a:ext uri="{FF2B5EF4-FFF2-40B4-BE49-F238E27FC236}">
                <a16:creationId xmlns:a16="http://schemas.microsoft.com/office/drawing/2014/main" id="{B9E19294-E3AD-4BDF-97EE-766E3D3D7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161" y="2764248"/>
            <a:ext cx="6262686" cy="3097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0D45FE-9C53-F345-FC35-78DFFE0D5185}"/>
              </a:ext>
            </a:extLst>
          </p:cNvPr>
          <p:cNvSpPr txBox="1"/>
          <p:nvPr/>
        </p:nvSpPr>
        <p:spPr>
          <a:xfrm>
            <a:off x="174172" y="5317623"/>
            <a:ext cx="59218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H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Charlotte Adjanor-Doku, PhD</a:t>
            </a:r>
          </a:p>
          <a:p>
            <a:r>
              <a:rPr lang="en-GB" i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Human Resource &amp; Organisational Development</a:t>
            </a:r>
          </a:p>
          <a:p>
            <a:r>
              <a:rPr lang="en-GB" i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KNUST School of Business</a:t>
            </a:r>
          </a:p>
          <a:p>
            <a:r>
              <a:rPr lang="en-GB" i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cadjanor-doku@knust.edu.gh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3C39EB95-9302-4BD5-B5A4-C924830DF3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930274"/>
            <a:ext cx="8229600" cy="3651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 dirty="0">
                <a:latin typeface="Times New Roman" panose="02020603050405020304" pitchFamily="18" charset="0"/>
              </a:rPr>
              <a:t>First Approach: Observing Trends</a:t>
            </a:r>
            <a:br>
              <a:rPr lang="en-US" altLang="en-US" sz="3600" dirty="0">
                <a:latin typeface="Times New Roman" panose="02020603050405020304" pitchFamily="18" charset="0"/>
              </a:rPr>
            </a:br>
            <a:endParaRPr lang="en-US" altLang="en-US" sz="3600" dirty="0">
              <a:latin typeface="Times New Roman" panose="02020603050405020304" pitchFamily="18" charset="0"/>
            </a:endParaRP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768F2580-5EE5-491D-A1FF-4255BA4EE3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76400" y="1143000"/>
            <a:ext cx="8534400" cy="5638800"/>
          </a:xfrm>
        </p:spPr>
        <p:txBody>
          <a:bodyPr/>
          <a:lstStyle/>
          <a:p>
            <a:pPr eaLnBrk="1" hangingPunct="1"/>
            <a:r>
              <a:rPr lang="en-US" altLang="en-US" sz="3600">
                <a:latin typeface="Times New Roman" panose="02020603050405020304" pitchFamily="18" charset="0"/>
              </a:rPr>
              <a:t>Observing Trends</a:t>
            </a:r>
          </a:p>
          <a:p>
            <a:pPr lvl="1" eaLnBrk="1" hangingPunct="1"/>
            <a:r>
              <a:rPr lang="en-US" altLang="en-US" sz="3200">
                <a:latin typeface="Times New Roman" panose="02020603050405020304" pitchFamily="18" charset="0"/>
              </a:rPr>
              <a:t>Trends create opportunities for entrepreneurs to pursue.</a:t>
            </a:r>
          </a:p>
          <a:p>
            <a:pPr lvl="1" eaLnBrk="1" hangingPunct="1"/>
            <a:r>
              <a:rPr lang="en-US" altLang="en-US" sz="3200">
                <a:latin typeface="Times New Roman" panose="02020603050405020304" pitchFamily="18" charset="0"/>
              </a:rPr>
              <a:t>The most important trends are:</a:t>
            </a:r>
          </a:p>
          <a:p>
            <a:pPr lvl="2" eaLnBrk="1" hangingPunct="1"/>
            <a:r>
              <a:rPr lang="en-US" altLang="en-US" sz="3200">
                <a:latin typeface="Times New Roman" panose="02020603050405020304" pitchFamily="18" charset="0"/>
              </a:rPr>
              <a:t>Economic forces</a:t>
            </a:r>
          </a:p>
          <a:p>
            <a:pPr lvl="2" eaLnBrk="1" hangingPunct="1"/>
            <a:r>
              <a:rPr lang="en-US" altLang="en-US" sz="3200">
                <a:latin typeface="Times New Roman" panose="02020603050405020304" pitchFamily="18" charset="0"/>
              </a:rPr>
              <a:t>Social forces</a:t>
            </a:r>
          </a:p>
          <a:p>
            <a:pPr lvl="2" eaLnBrk="1" hangingPunct="1"/>
            <a:r>
              <a:rPr lang="en-US" altLang="en-US" sz="3200">
                <a:latin typeface="Times New Roman" panose="02020603050405020304" pitchFamily="18" charset="0"/>
              </a:rPr>
              <a:t>Technological advances</a:t>
            </a:r>
          </a:p>
          <a:p>
            <a:pPr lvl="2" eaLnBrk="1" hangingPunct="1"/>
            <a:r>
              <a:rPr lang="en-US" altLang="en-US" sz="3200">
                <a:latin typeface="Times New Roman" panose="02020603050405020304" pitchFamily="18" charset="0"/>
              </a:rPr>
              <a:t>Political and regulatory change</a:t>
            </a:r>
          </a:p>
          <a:p>
            <a:pPr lvl="1" eaLnBrk="1" hangingPunct="1"/>
            <a:r>
              <a:rPr lang="en-US" altLang="en-US">
                <a:latin typeface="Times New Roman" panose="02020603050405020304" pitchFamily="18" charset="0"/>
              </a:rPr>
              <a:t>It’s important to be aware of changes in these areas.</a:t>
            </a:r>
          </a:p>
          <a:p>
            <a:pPr lvl="2" eaLnBrk="1" hangingPunct="1">
              <a:buFontTx/>
              <a:buNone/>
            </a:pPr>
            <a:endParaRPr lang="en-US" altLang="en-US" sz="2800">
              <a:latin typeface="Times New Roman" panose="02020603050405020304" pitchFamily="18" charset="0"/>
            </a:endParaRPr>
          </a:p>
          <a:p>
            <a:pPr lvl="1"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40" name="Line 4">
            <a:extLst>
              <a:ext uri="{FF2B5EF4-FFF2-40B4-BE49-F238E27FC236}">
                <a16:creationId xmlns:a16="http://schemas.microsoft.com/office/drawing/2014/main" id="{04714C2F-67F5-4F01-A36F-1CDC853C672C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1219200"/>
            <a:ext cx="9144000" cy="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H"/>
          </a:p>
        </p:txBody>
      </p:sp>
      <p:sp>
        <p:nvSpPr>
          <p:cNvPr id="14341" name="Footer Placeholder 5">
            <a:extLst>
              <a:ext uri="{FF2B5EF4-FFF2-40B4-BE49-F238E27FC236}">
                <a16:creationId xmlns:a16="http://schemas.microsoft.com/office/drawing/2014/main" id="{DBB4F476-A429-4355-878D-67BB337B2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1000" y="6499226"/>
            <a:ext cx="5943600" cy="2143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Copyright © 2016 Pearson Education Ltd. </a:t>
            </a:r>
          </a:p>
        </p:txBody>
      </p:sp>
      <p:sp>
        <p:nvSpPr>
          <p:cNvPr id="14342" name="Slide Number Placeholder 7">
            <a:extLst>
              <a:ext uri="{FF2B5EF4-FFF2-40B4-BE49-F238E27FC236}">
                <a16:creationId xmlns:a16="http://schemas.microsoft.com/office/drawing/2014/main" id="{0DB344DE-9E49-4F1F-81D3-AF7B7A292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2-</a:t>
            </a:r>
            <a:fld id="{3644537F-D9FD-41F7-9332-EB42DB3FE7AE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400"/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5533A011-9244-4FD2-986B-E43AD15C17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618564"/>
            <a:ext cx="8229600" cy="676835"/>
          </a:xfrm>
        </p:spPr>
        <p:txBody>
          <a:bodyPr/>
          <a:lstStyle/>
          <a:p>
            <a:pPr eaLnBrk="1" hangingPunct="1"/>
            <a:r>
              <a:rPr lang="en-US" altLang="en-US" sz="4000" dirty="0">
                <a:latin typeface="Times New Roman" panose="02020603050405020304" pitchFamily="18" charset="0"/>
              </a:rPr>
              <a:t>First Approach: Observing Trends</a:t>
            </a:r>
            <a:endParaRPr lang="en-US" altLang="en-US" sz="3600" dirty="0">
              <a:latin typeface="Times New Roman" panose="02020603050405020304" pitchFamily="18" charset="0"/>
            </a:endParaRPr>
          </a:p>
        </p:txBody>
      </p:sp>
      <p:sp>
        <p:nvSpPr>
          <p:cNvPr id="15363" name="Line 4">
            <a:extLst>
              <a:ext uri="{FF2B5EF4-FFF2-40B4-BE49-F238E27FC236}">
                <a16:creationId xmlns:a16="http://schemas.microsoft.com/office/drawing/2014/main" id="{46578C4A-ED7F-4138-A321-FC3722AA092A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1219200"/>
            <a:ext cx="9144000" cy="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H"/>
          </a:p>
        </p:txBody>
      </p:sp>
      <p:sp>
        <p:nvSpPr>
          <p:cNvPr id="15364" name="Text Box 6">
            <a:extLst>
              <a:ext uri="{FF2B5EF4-FFF2-40B4-BE49-F238E27FC236}">
                <a16:creationId xmlns:a16="http://schemas.microsoft.com/office/drawing/2014/main" id="{262C90D2-BACA-4FE5-B022-790A276D22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1371600"/>
            <a:ext cx="8763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000" b="1">
                <a:latin typeface="Times New Roman" panose="02020603050405020304" pitchFamily="18" charset="0"/>
              </a:rPr>
              <a:t>Environmental Trends Suggesting Business or Product Opportunity Gaps</a:t>
            </a:r>
          </a:p>
        </p:txBody>
      </p:sp>
      <p:pic>
        <p:nvPicPr>
          <p:cNvPr id="13317" name="Picture 7">
            <a:extLst>
              <a:ext uri="{FF2B5EF4-FFF2-40B4-BE49-F238E27FC236}">
                <a16:creationId xmlns:a16="http://schemas.microsoft.com/office/drawing/2014/main" id="{92BBEC69-D805-461C-9BCB-639EAC75E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1676400"/>
            <a:ext cx="8915400" cy="5181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366" name="Footer Placeholder 6">
            <a:extLst>
              <a:ext uri="{FF2B5EF4-FFF2-40B4-BE49-F238E27FC236}">
                <a16:creationId xmlns:a16="http://schemas.microsoft.com/office/drawing/2014/main" id="{FF472CEA-E072-413A-83FB-C903D7E94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91200" y="6477001"/>
            <a:ext cx="4191000" cy="244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Copyright © 2016 Pearson Education Ltd. </a:t>
            </a:r>
          </a:p>
        </p:txBody>
      </p:sp>
      <p:sp>
        <p:nvSpPr>
          <p:cNvPr id="15367" name="Slide Number Placeholder 8">
            <a:extLst>
              <a:ext uri="{FF2B5EF4-FFF2-40B4-BE49-F238E27FC236}">
                <a16:creationId xmlns:a16="http://schemas.microsoft.com/office/drawing/2014/main" id="{5816431E-2F63-45BC-A7DB-83948E89A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2-</a:t>
            </a:r>
            <a:fld id="{01B03C3F-9C73-4B6B-A433-BAA3E5B90192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400"/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5F4E26E7-1A46-477E-AC7C-3943696F3D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633412"/>
            <a:ext cx="8229600" cy="66198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b="1" dirty="0">
                <a:latin typeface="Times New Roman" panose="02020603050405020304" pitchFamily="18" charset="0"/>
              </a:rPr>
              <a:t>Trend 1: Economic Forces</a:t>
            </a:r>
          </a:p>
        </p:txBody>
      </p:sp>
      <p:sp>
        <p:nvSpPr>
          <p:cNvPr id="16387" name="Line 4">
            <a:extLst>
              <a:ext uri="{FF2B5EF4-FFF2-40B4-BE49-F238E27FC236}">
                <a16:creationId xmlns:a16="http://schemas.microsoft.com/office/drawing/2014/main" id="{49D245B3-D539-4A85-8564-2DAF15C45515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1219200"/>
            <a:ext cx="9144000" cy="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H"/>
          </a:p>
        </p:txBody>
      </p:sp>
      <p:sp>
        <p:nvSpPr>
          <p:cNvPr id="16388" name="Text Box 4">
            <a:extLst>
              <a:ext uri="{FF2B5EF4-FFF2-40B4-BE49-F238E27FC236}">
                <a16:creationId xmlns:a16="http://schemas.microsoft.com/office/drawing/2014/main" id="{75D8B9FB-7FD4-48E8-8ED5-F1472334C8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2133601"/>
            <a:ext cx="3200400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>
                <a:latin typeface="Times New Roman" panose="02020603050405020304" pitchFamily="18" charset="0"/>
              </a:rPr>
              <a:t>Economic trends help determine areas that are ripe for new start-ups and areas that start-ups should avoid.</a:t>
            </a:r>
          </a:p>
        </p:txBody>
      </p:sp>
      <p:sp>
        <p:nvSpPr>
          <p:cNvPr id="16389" name="Rectangle 5">
            <a:extLst>
              <a:ext uri="{FF2B5EF4-FFF2-40B4-BE49-F238E27FC236}">
                <a16:creationId xmlns:a16="http://schemas.microsoft.com/office/drawing/2014/main" id="{0D4C5F75-E675-4807-BD4B-85073B8ACE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1600200"/>
            <a:ext cx="5257800" cy="4648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6390" name="TextBox 13">
            <a:extLst>
              <a:ext uri="{FF2B5EF4-FFF2-40B4-BE49-F238E27FC236}">
                <a16:creationId xmlns:a16="http://schemas.microsoft.com/office/drawing/2014/main" id="{B16E3806-83FB-42D3-9061-C4D1EB1992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1600200"/>
            <a:ext cx="54102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Times New Roman" panose="02020603050405020304" pitchFamily="18" charset="0"/>
              </a:rPr>
              <a:t>Example of Economic Trend Creating a Favorable Opportunity</a:t>
            </a:r>
          </a:p>
        </p:txBody>
      </p:sp>
      <p:sp>
        <p:nvSpPr>
          <p:cNvPr id="16391" name="TextBox 14">
            <a:extLst>
              <a:ext uri="{FF2B5EF4-FFF2-40B4-BE49-F238E27FC236}">
                <a16:creationId xmlns:a16="http://schemas.microsoft.com/office/drawing/2014/main" id="{B1ADEA71-6459-4340-8E63-B427E4C369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2438400"/>
            <a:ext cx="5181600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altLang="en-US" sz="2400">
                <a:latin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</a:rPr>
              <a:t>A weak economy favors </a:t>
            </a:r>
          </a:p>
          <a:p>
            <a:pPr>
              <a:lnSpc>
                <a:spcPts val="3200"/>
              </a:lnSpc>
              <a:spcBef>
                <a:spcPct val="0"/>
              </a:spcBef>
              <a:buNone/>
            </a:pPr>
            <a:r>
              <a:rPr lang="en-US" altLang="en-US" sz="3600">
                <a:latin typeface="Times New Roman" panose="02020603050405020304" pitchFamily="18" charset="0"/>
              </a:rPr>
              <a:t>  start-ups that help consumers</a:t>
            </a:r>
          </a:p>
          <a:p>
            <a:pPr>
              <a:lnSpc>
                <a:spcPts val="3200"/>
              </a:lnSpc>
              <a:spcBef>
                <a:spcPct val="0"/>
              </a:spcBef>
              <a:buNone/>
            </a:pPr>
            <a:r>
              <a:rPr lang="en-US" altLang="en-US" sz="3600">
                <a:latin typeface="Times New Roman" panose="02020603050405020304" pitchFamily="18" charset="0"/>
              </a:rPr>
              <a:t>  save money.</a:t>
            </a:r>
          </a:p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altLang="en-US" sz="3600">
                <a:latin typeface="Times New Roman" panose="02020603050405020304" pitchFamily="18" charset="0"/>
              </a:rPr>
              <a:t> An example is GasBuddy.com,</a:t>
            </a:r>
          </a:p>
          <a:p>
            <a:pPr>
              <a:lnSpc>
                <a:spcPts val="3200"/>
              </a:lnSpc>
              <a:spcBef>
                <a:spcPct val="0"/>
              </a:spcBef>
              <a:buNone/>
            </a:pPr>
            <a:r>
              <a:rPr lang="en-US" altLang="en-US" sz="3600">
                <a:latin typeface="Times New Roman" panose="02020603050405020304" pitchFamily="18" charset="0"/>
              </a:rPr>
              <a:t>  a company started to help </a:t>
            </a:r>
          </a:p>
          <a:p>
            <a:pPr>
              <a:lnSpc>
                <a:spcPts val="3200"/>
              </a:lnSpc>
              <a:spcBef>
                <a:spcPct val="0"/>
              </a:spcBef>
              <a:buNone/>
            </a:pPr>
            <a:r>
              <a:rPr lang="en-US" altLang="en-US" sz="3600">
                <a:latin typeface="Times New Roman" panose="02020603050405020304" pitchFamily="18" charset="0"/>
              </a:rPr>
              <a:t>  consumers save money on gas.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6392" name="Footer Placeholder 8">
            <a:extLst>
              <a:ext uri="{FF2B5EF4-FFF2-40B4-BE49-F238E27FC236}">
                <a16:creationId xmlns:a16="http://schemas.microsoft.com/office/drawing/2014/main" id="{7B0931EF-B964-4132-AC9A-DF541FBD3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Copyright © 2016 Pearson Education Ltd. </a:t>
            </a:r>
          </a:p>
        </p:txBody>
      </p:sp>
      <p:sp>
        <p:nvSpPr>
          <p:cNvPr id="16393" name="Slide Number Placeholder 9">
            <a:extLst>
              <a:ext uri="{FF2B5EF4-FFF2-40B4-BE49-F238E27FC236}">
                <a16:creationId xmlns:a16="http://schemas.microsoft.com/office/drawing/2014/main" id="{9A32FCF2-85E4-4375-9E31-733AE708F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2-</a:t>
            </a:r>
            <a:fld id="{3230C451-4265-4C75-956B-F934019D08B6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en-US" sz="1400"/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345A9248-B35D-475B-B3FF-3E5E6347DD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712694"/>
            <a:ext cx="8229600" cy="582706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b="1" dirty="0">
                <a:latin typeface="Times New Roman" panose="02020603050405020304" pitchFamily="18" charset="0"/>
              </a:rPr>
              <a:t>Trend 2: Social Forces</a:t>
            </a:r>
          </a:p>
        </p:txBody>
      </p:sp>
      <p:sp>
        <p:nvSpPr>
          <p:cNvPr id="17411" name="Line 4">
            <a:extLst>
              <a:ext uri="{FF2B5EF4-FFF2-40B4-BE49-F238E27FC236}">
                <a16:creationId xmlns:a16="http://schemas.microsoft.com/office/drawing/2014/main" id="{071ACBE9-975D-4E0D-9CA1-A1D6BE58D73B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1219200"/>
            <a:ext cx="9144000" cy="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H"/>
          </a:p>
        </p:txBody>
      </p:sp>
      <p:sp>
        <p:nvSpPr>
          <p:cNvPr id="17412" name="Text Box 4">
            <a:extLst>
              <a:ext uri="{FF2B5EF4-FFF2-40B4-BE49-F238E27FC236}">
                <a16:creationId xmlns:a16="http://schemas.microsoft.com/office/drawing/2014/main" id="{FD89ECB8-FCF4-4016-A39A-5F86B7F63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828800"/>
            <a:ext cx="4267200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>
                <a:latin typeface="Times New Roman" panose="02020603050405020304" pitchFamily="18" charset="0"/>
              </a:rPr>
              <a:t>Social trends alter how people and businesses behave and set their priorities.  These trends provide opportunities for new businesses to accommodate the changes</a:t>
            </a:r>
            <a:r>
              <a:rPr lang="en-US" altLang="en-US" sz="2400"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17413" name="Rectangle 5">
            <a:extLst>
              <a:ext uri="{FF2B5EF4-FFF2-40B4-BE49-F238E27FC236}">
                <a16:creationId xmlns:a16="http://schemas.microsoft.com/office/drawing/2014/main" id="{0644C96A-4132-44E6-9339-5484371E82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1524000"/>
            <a:ext cx="4876800" cy="4724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414" name="TextBox 13">
            <a:extLst>
              <a:ext uri="{FF2B5EF4-FFF2-40B4-BE49-F238E27FC236}">
                <a16:creationId xmlns:a16="http://schemas.microsoft.com/office/drawing/2014/main" id="{1A9DBF6E-90E0-40A5-A091-9B9C16C264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1676401"/>
            <a:ext cx="3810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7415" name="TextBox 9">
            <a:extLst>
              <a:ext uri="{FF2B5EF4-FFF2-40B4-BE49-F238E27FC236}">
                <a16:creationId xmlns:a16="http://schemas.microsoft.com/office/drawing/2014/main" id="{6BAB1CAA-0ED4-4CB2-9627-93DD085834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1676401"/>
            <a:ext cx="3810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Examples of Social Trends</a:t>
            </a:r>
          </a:p>
        </p:txBody>
      </p:sp>
      <p:sp>
        <p:nvSpPr>
          <p:cNvPr id="17416" name="TextBox 10">
            <a:extLst>
              <a:ext uri="{FF2B5EF4-FFF2-40B4-BE49-F238E27FC236}">
                <a16:creationId xmlns:a16="http://schemas.microsoft.com/office/drawing/2014/main" id="{641FCD5D-465B-4848-ABF4-6EC15C7119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2286000"/>
            <a:ext cx="42672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>
                <a:latin typeface="Times New Roman" panose="02020603050405020304" pitchFamily="18" charset="0"/>
              </a:rPr>
              <a:t> Aging of the population.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>
                <a:latin typeface="Times New Roman" panose="02020603050405020304" pitchFamily="18" charset="0"/>
              </a:rPr>
              <a:t> Increasing diversity of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   the workplace.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>
                <a:latin typeface="Times New Roman" panose="02020603050405020304" pitchFamily="18" charset="0"/>
              </a:rPr>
              <a:t> Increased participation in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  social networks.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>
                <a:latin typeface="Times New Roman" panose="02020603050405020304" pitchFamily="18" charset="0"/>
              </a:rPr>
              <a:t> Growth in the uses of mobile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  devices.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>
                <a:latin typeface="Times New Roman" panose="02020603050405020304" pitchFamily="18" charset="0"/>
              </a:rPr>
              <a:t> An increasing focus on health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  and wellness.</a:t>
            </a:r>
          </a:p>
        </p:txBody>
      </p:sp>
      <p:sp>
        <p:nvSpPr>
          <p:cNvPr id="17417" name="Footer Placeholder 9">
            <a:extLst>
              <a:ext uri="{FF2B5EF4-FFF2-40B4-BE49-F238E27FC236}">
                <a16:creationId xmlns:a16="http://schemas.microsoft.com/office/drawing/2014/main" id="{B99A6EA0-F591-4CB9-9989-B4586DB5F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91200" y="6396039"/>
            <a:ext cx="3962400" cy="3254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Copyright © 2016 Pearson Education Ltd. </a:t>
            </a:r>
          </a:p>
        </p:txBody>
      </p:sp>
      <p:sp>
        <p:nvSpPr>
          <p:cNvPr id="17418" name="Slide Number Placeholder 10">
            <a:extLst>
              <a:ext uri="{FF2B5EF4-FFF2-40B4-BE49-F238E27FC236}">
                <a16:creationId xmlns:a16="http://schemas.microsoft.com/office/drawing/2014/main" id="{4D5F1582-B537-4E4D-A05F-C5DF3BB4C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2-</a:t>
            </a:r>
            <a:fld id="{D6A33BF5-DE3E-4802-9FD4-2A08B0EE7ED3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en-US" sz="1400"/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9050DACB-6E96-4C45-8F3D-B57A9D8557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963614"/>
            <a:ext cx="8229600" cy="331786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 dirty="0">
                <a:latin typeface="Times New Roman" panose="02020603050405020304" pitchFamily="18" charset="0"/>
              </a:rPr>
              <a:t>Trend 3: Technological Advances</a:t>
            </a:r>
            <a:br>
              <a:rPr lang="en-US" altLang="en-US" sz="3600" dirty="0">
                <a:latin typeface="Times New Roman" panose="02020603050405020304" pitchFamily="18" charset="0"/>
              </a:rPr>
            </a:br>
            <a:endParaRPr lang="en-US" altLang="en-US" sz="3600" dirty="0">
              <a:latin typeface="Times New Roman" panose="02020603050405020304" pitchFamily="18" charset="0"/>
            </a:endParaRPr>
          </a:p>
        </p:txBody>
      </p:sp>
      <p:sp>
        <p:nvSpPr>
          <p:cNvPr id="18435" name="Line 4">
            <a:extLst>
              <a:ext uri="{FF2B5EF4-FFF2-40B4-BE49-F238E27FC236}">
                <a16:creationId xmlns:a16="http://schemas.microsoft.com/office/drawing/2014/main" id="{C471FFBF-19B7-4673-AC4B-7A5F5957B975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1219200"/>
            <a:ext cx="9144000" cy="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H"/>
          </a:p>
        </p:txBody>
      </p:sp>
      <p:sp>
        <p:nvSpPr>
          <p:cNvPr id="18436" name="Text Box 4">
            <a:extLst>
              <a:ext uri="{FF2B5EF4-FFF2-40B4-BE49-F238E27FC236}">
                <a16:creationId xmlns:a16="http://schemas.microsoft.com/office/drawing/2014/main" id="{A85F0F5E-1D97-438F-A56C-07EC6FE4A8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2057401"/>
            <a:ext cx="3886200" cy="347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4400">
                <a:latin typeface="Times New Roman" panose="02020603050405020304" pitchFamily="18" charset="0"/>
              </a:rPr>
              <a:t>Advances in technology frequently create business opportunities.</a:t>
            </a:r>
          </a:p>
        </p:txBody>
      </p:sp>
      <p:sp>
        <p:nvSpPr>
          <p:cNvPr id="18437" name="Rectangle 5">
            <a:extLst>
              <a:ext uri="{FF2B5EF4-FFF2-40B4-BE49-F238E27FC236}">
                <a16:creationId xmlns:a16="http://schemas.microsoft.com/office/drawing/2014/main" id="{9F91D1C2-5ED8-4033-94A9-9A84D6BCB1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1530350"/>
            <a:ext cx="4800600" cy="471805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8438" name="TextBox 13">
            <a:extLst>
              <a:ext uri="{FF2B5EF4-FFF2-40B4-BE49-F238E27FC236}">
                <a16:creationId xmlns:a16="http://schemas.microsoft.com/office/drawing/2014/main" id="{653C4384-4A23-4640-A2D2-671B41EF4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1676401"/>
            <a:ext cx="3810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8439" name="TextBox 9">
            <a:extLst>
              <a:ext uri="{FF2B5EF4-FFF2-40B4-BE49-F238E27FC236}">
                <a16:creationId xmlns:a16="http://schemas.microsoft.com/office/drawing/2014/main" id="{BE370099-C547-41DB-A376-C74976C2A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1676400"/>
            <a:ext cx="40386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Examples of Entire Industries that Have Been Created as the Result of Technological Advances</a:t>
            </a:r>
          </a:p>
        </p:txBody>
      </p:sp>
      <p:sp>
        <p:nvSpPr>
          <p:cNvPr id="18440" name="TextBox 12">
            <a:extLst>
              <a:ext uri="{FF2B5EF4-FFF2-40B4-BE49-F238E27FC236}">
                <a16:creationId xmlns:a16="http://schemas.microsoft.com/office/drawing/2014/main" id="{693D9BEE-37DE-40A4-8F92-B752A3C8CD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3276601"/>
            <a:ext cx="3962400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>
                <a:latin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</a:rPr>
              <a:t>Computer industry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</a:rPr>
              <a:t>Computer assisted voicing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</a:rPr>
              <a:t> Internet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</a:rPr>
              <a:t> Biotechnology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</a:rPr>
              <a:t> Digital photography</a:t>
            </a:r>
          </a:p>
        </p:txBody>
      </p:sp>
      <p:sp>
        <p:nvSpPr>
          <p:cNvPr id="18441" name="Footer Placeholder 9">
            <a:extLst>
              <a:ext uri="{FF2B5EF4-FFF2-40B4-BE49-F238E27FC236}">
                <a16:creationId xmlns:a16="http://schemas.microsoft.com/office/drawing/2014/main" id="{541A5768-54DE-45D3-A3B1-AB9EA83E8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Copyright © 2016 Pearson Education Ltd. </a:t>
            </a:r>
          </a:p>
        </p:txBody>
      </p:sp>
      <p:sp>
        <p:nvSpPr>
          <p:cNvPr id="18442" name="Slide Number Placeholder 10">
            <a:extLst>
              <a:ext uri="{FF2B5EF4-FFF2-40B4-BE49-F238E27FC236}">
                <a16:creationId xmlns:a16="http://schemas.microsoft.com/office/drawing/2014/main" id="{C408F1BB-31B5-4028-ABCD-79499048F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2-</a:t>
            </a:r>
            <a:fld id="{86E7CF8B-AE9D-4F9D-825A-D789D9723F52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400"/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1EEE2DF3-F466-4D02-B3CB-9DDF0BCF01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031874"/>
            <a:ext cx="8229600" cy="263526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 dirty="0">
                <a:latin typeface="Times New Roman" panose="02020603050405020304" pitchFamily="18" charset="0"/>
              </a:rPr>
              <a:t>Trend 3: Technologic</a:t>
            </a:r>
            <a:r>
              <a:rPr lang="en-US" altLang="en-US" sz="3600" dirty="0">
                <a:latin typeface="Times New Roman" panose="02020603050405020304" pitchFamily="18" charset="0"/>
              </a:rPr>
              <a:t>al Advances</a:t>
            </a:r>
            <a:br>
              <a:rPr lang="en-US" altLang="en-US" sz="3600" dirty="0">
                <a:latin typeface="Times New Roman" panose="02020603050405020304" pitchFamily="18" charset="0"/>
              </a:rPr>
            </a:br>
            <a:endParaRPr lang="en-US" altLang="en-US" sz="3600" dirty="0">
              <a:latin typeface="Times New Roman" panose="02020603050405020304" pitchFamily="18" charset="0"/>
            </a:endParaRPr>
          </a:p>
        </p:txBody>
      </p:sp>
      <p:sp>
        <p:nvSpPr>
          <p:cNvPr id="19459" name="Line 4">
            <a:extLst>
              <a:ext uri="{FF2B5EF4-FFF2-40B4-BE49-F238E27FC236}">
                <a16:creationId xmlns:a16="http://schemas.microsoft.com/office/drawing/2014/main" id="{2B686D54-05AB-457D-B6D1-962BCFF1B0A9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1219200"/>
            <a:ext cx="9144000" cy="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H"/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B01CEE63-AAC2-437F-8353-D863B93BF8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2057400"/>
            <a:ext cx="3886200" cy="415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4400">
                <a:latin typeface="Times New Roman" panose="02020603050405020304" pitchFamily="18" charset="0"/>
              </a:rPr>
              <a:t>Once a technology is created, products often emerge to advance it.</a:t>
            </a:r>
          </a:p>
        </p:txBody>
      </p:sp>
      <p:sp>
        <p:nvSpPr>
          <p:cNvPr id="19461" name="Rectangle 5">
            <a:extLst>
              <a:ext uri="{FF2B5EF4-FFF2-40B4-BE49-F238E27FC236}">
                <a16:creationId xmlns:a16="http://schemas.microsoft.com/office/drawing/2014/main" id="{F7337D45-C3E7-4EE8-9A8F-8EC185624C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1600200"/>
            <a:ext cx="5105400" cy="4648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9462" name="TextBox 13">
            <a:extLst>
              <a:ext uri="{FF2B5EF4-FFF2-40B4-BE49-F238E27FC236}">
                <a16:creationId xmlns:a16="http://schemas.microsoft.com/office/drawing/2014/main" id="{72058275-C307-4F7A-B40A-13E63AD0B9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1676401"/>
            <a:ext cx="3810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9463" name="TextBox 12">
            <a:extLst>
              <a:ext uri="{FF2B5EF4-FFF2-40B4-BE49-F238E27FC236}">
                <a16:creationId xmlns:a16="http://schemas.microsoft.com/office/drawing/2014/main" id="{73B49875-BC85-464A-B106-C3ED915019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1704976"/>
            <a:ext cx="4114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Example: H20Audio</a:t>
            </a:r>
          </a:p>
        </p:txBody>
      </p:sp>
      <p:sp>
        <p:nvSpPr>
          <p:cNvPr id="19464" name="TextBox 13">
            <a:extLst>
              <a:ext uri="{FF2B5EF4-FFF2-40B4-BE49-F238E27FC236}">
                <a16:creationId xmlns:a16="http://schemas.microsoft.com/office/drawing/2014/main" id="{3E368BDA-E738-4B7C-9462-744EFCCFE4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2286001"/>
            <a:ext cx="4876800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latin typeface="Times New Roman" panose="02020603050405020304" pitchFamily="18" charset="0"/>
              </a:rPr>
              <a:t>An example is H20Audio, a company started by four former San Diego State University students, that makes waterproof housings and earbuds for the Apple iPhone. </a:t>
            </a:r>
          </a:p>
        </p:txBody>
      </p:sp>
      <p:sp>
        <p:nvSpPr>
          <p:cNvPr id="19465" name="Footer Placeholder 9">
            <a:extLst>
              <a:ext uri="{FF2B5EF4-FFF2-40B4-BE49-F238E27FC236}">
                <a16:creationId xmlns:a16="http://schemas.microsoft.com/office/drawing/2014/main" id="{D2A07AFE-E0DC-4BA1-A9C3-BDE638070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Copyright © 2016 Pearson Education Ltd. </a:t>
            </a:r>
          </a:p>
        </p:txBody>
      </p:sp>
      <p:sp>
        <p:nvSpPr>
          <p:cNvPr id="19466" name="Slide Number Placeholder 10">
            <a:extLst>
              <a:ext uri="{FF2B5EF4-FFF2-40B4-BE49-F238E27FC236}">
                <a16:creationId xmlns:a16="http://schemas.microsoft.com/office/drawing/2014/main" id="{77F4D1FB-81D3-4037-A867-2B7A82BD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2-</a:t>
            </a:r>
            <a:fld id="{43054A3A-6AE4-49C1-BB8A-9131DC66599A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400"/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B0468F73-63EA-42EF-A0DB-E27C6AA0C8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19300" y="546895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dirty="0">
                <a:latin typeface="Times New Roman" panose="02020603050405020304" pitchFamily="18" charset="0"/>
              </a:rPr>
              <a:t>Trend 4: Political Action and Regulatory Changes</a:t>
            </a:r>
          </a:p>
        </p:txBody>
      </p:sp>
      <p:sp>
        <p:nvSpPr>
          <p:cNvPr id="20483" name="Line 4">
            <a:extLst>
              <a:ext uri="{FF2B5EF4-FFF2-40B4-BE49-F238E27FC236}">
                <a16:creationId xmlns:a16="http://schemas.microsoft.com/office/drawing/2014/main" id="{AE05B97F-9415-4BE9-AACE-DD6C94B9A4ED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1447800"/>
            <a:ext cx="9144000" cy="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H"/>
          </a:p>
        </p:txBody>
      </p:sp>
      <p:sp>
        <p:nvSpPr>
          <p:cNvPr id="20484" name="Text Box 4">
            <a:extLst>
              <a:ext uri="{FF2B5EF4-FFF2-40B4-BE49-F238E27FC236}">
                <a16:creationId xmlns:a16="http://schemas.microsoft.com/office/drawing/2014/main" id="{CB1C27F0-8B0A-4BA0-96C9-9994208432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2070100"/>
            <a:ext cx="3962400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4000">
                <a:latin typeface="Times New Roman" panose="02020603050405020304" pitchFamily="18" charset="0"/>
              </a:rPr>
              <a:t>Political action and regulatory changes also provide the basis for opportunities.</a:t>
            </a:r>
          </a:p>
        </p:txBody>
      </p:sp>
      <p:sp>
        <p:nvSpPr>
          <p:cNvPr id="20485" name="Rectangle 5">
            <a:extLst>
              <a:ext uri="{FF2B5EF4-FFF2-40B4-BE49-F238E27FC236}">
                <a16:creationId xmlns:a16="http://schemas.microsoft.com/office/drawing/2014/main" id="{AE81E90A-099F-4807-85AF-5A7A1B410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1524000"/>
            <a:ext cx="4800600" cy="4724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0486" name="TextBox 13">
            <a:extLst>
              <a:ext uri="{FF2B5EF4-FFF2-40B4-BE49-F238E27FC236}">
                <a16:creationId xmlns:a16="http://schemas.microsoft.com/office/drawing/2014/main" id="{711B62AA-5889-402F-BAA6-74BBC4E8E4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1676401"/>
            <a:ext cx="3810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20487" name="TextBox 12">
            <a:extLst>
              <a:ext uri="{FF2B5EF4-FFF2-40B4-BE49-F238E27FC236}">
                <a16:creationId xmlns:a16="http://schemas.microsoft.com/office/drawing/2014/main" id="{2243B8C7-B904-443A-907C-A76BC9727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1676401"/>
            <a:ext cx="4114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Times New Roman" panose="02020603050405020304" pitchFamily="18" charset="0"/>
              </a:rPr>
              <a:t>General Example</a:t>
            </a:r>
          </a:p>
        </p:txBody>
      </p:sp>
      <p:sp>
        <p:nvSpPr>
          <p:cNvPr id="20488" name="TextBox 13">
            <a:extLst>
              <a:ext uri="{FF2B5EF4-FFF2-40B4-BE49-F238E27FC236}">
                <a16:creationId xmlns:a16="http://schemas.microsoft.com/office/drawing/2014/main" id="{59EB7D56-02E2-479C-90E7-B7732A5962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2230439"/>
            <a:ext cx="4800600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latin typeface="Times New Roman" panose="02020603050405020304" pitchFamily="18" charset="0"/>
              </a:rPr>
              <a:t>Laws to protect the environment have created opportunities for entrepreneurs to start firms that help other firms comply with environmental laws and regulations. </a:t>
            </a:r>
          </a:p>
        </p:txBody>
      </p:sp>
      <p:sp>
        <p:nvSpPr>
          <p:cNvPr id="20489" name="Footer Placeholder 9">
            <a:extLst>
              <a:ext uri="{FF2B5EF4-FFF2-40B4-BE49-F238E27FC236}">
                <a16:creationId xmlns:a16="http://schemas.microsoft.com/office/drawing/2014/main" id="{5A043A98-CF6C-4B62-94B1-BF619CC50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Copyright © 2016 Pearson Education Ltd. </a:t>
            </a:r>
          </a:p>
        </p:txBody>
      </p:sp>
      <p:sp>
        <p:nvSpPr>
          <p:cNvPr id="20490" name="Slide Number Placeholder 10">
            <a:extLst>
              <a:ext uri="{FF2B5EF4-FFF2-40B4-BE49-F238E27FC236}">
                <a16:creationId xmlns:a16="http://schemas.microsoft.com/office/drawing/2014/main" id="{DB835388-6F77-46DD-BBF5-D29A353C6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2-</a:t>
            </a:r>
            <a:fld id="{603957B2-B5B6-4EFA-8DF6-F5C95D29C258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en-US" sz="1400"/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8EC6D220-BBF7-401E-BC4C-6C71DE6B46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685800"/>
            <a:ext cx="8229600" cy="685799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600" dirty="0">
                <a:latin typeface="Times New Roman" panose="02020603050405020304" pitchFamily="18" charset="0"/>
              </a:rPr>
              <a:t>Trend 4: Political Action and Regulatory Changes</a:t>
            </a:r>
          </a:p>
        </p:txBody>
      </p:sp>
      <p:sp>
        <p:nvSpPr>
          <p:cNvPr id="21507" name="Line 4">
            <a:extLst>
              <a:ext uri="{FF2B5EF4-FFF2-40B4-BE49-F238E27FC236}">
                <a16:creationId xmlns:a16="http://schemas.microsoft.com/office/drawing/2014/main" id="{F1ED8D6E-46D3-4639-A6B2-B88092E10F8C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1447800"/>
            <a:ext cx="9144000" cy="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H"/>
          </a:p>
        </p:txBody>
      </p:sp>
      <p:sp>
        <p:nvSpPr>
          <p:cNvPr id="21508" name="Text Box 4">
            <a:extLst>
              <a:ext uri="{FF2B5EF4-FFF2-40B4-BE49-F238E27FC236}">
                <a16:creationId xmlns:a16="http://schemas.microsoft.com/office/drawing/2014/main" id="{53610354-75C1-4942-A6F8-CDED8206CF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2286001"/>
            <a:ext cx="3886200" cy="347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4400">
                <a:latin typeface="Times New Roman" panose="02020603050405020304" pitchFamily="18" charset="0"/>
              </a:rPr>
              <a:t>Company created to help other companies comply with the law.</a:t>
            </a:r>
          </a:p>
        </p:txBody>
      </p:sp>
      <p:sp>
        <p:nvSpPr>
          <p:cNvPr id="21509" name="Rectangle 5">
            <a:extLst>
              <a:ext uri="{FF2B5EF4-FFF2-40B4-BE49-F238E27FC236}">
                <a16:creationId xmlns:a16="http://schemas.microsoft.com/office/drawing/2014/main" id="{2100B332-9078-45A9-8470-FBF018907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1524000"/>
            <a:ext cx="4267200" cy="4724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1510" name="TextBox 13">
            <a:extLst>
              <a:ext uri="{FF2B5EF4-FFF2-40B4-BE49-F238E27FC236}">
                <a16:creationId xmlns:a16="http://schemas.microsoft.com/office/drawing/2014/main" id="{61043D4E-8A49-4B73-8AF5-257F78BD9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1676401"/>
            <a:ext cx="3810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21511" name="TextBox 12">
            <a:extLst>
              <a:ext uri="{FF2B5EF4-FFF2-40B4-BE49-F238E27FC236}">
                <a16:creationId xmlns:a16="http://schemas.microsoft.com/office/drawing/2014/main" id="{BC377939-BB62-483E-B7EF-2D92932909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1676401"/>
            <a:ext cx="4114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Specific Example</a:t>
            </a:r>
          </a:p>
        </p:txBody>
      </p:sp>
      <p:sp>
        <p:nvSpPr>
          <p:cNvPr id="21512" name="TextBox 13">
            <a:extLst>
              <a:ext uri="{FF2B5EF4-FFF2-40B4-BE49-F238E27FC236}">
                <a16:creationId xmlns:a16="http://schemas.microsoft.com/office/drawing/2014/main" id="{E51412F0-F4FE-43F2-B701-CB503FFB24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2209800"/>
            <a:ext cx="4191000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Zoomlion is a non-government agency that formulates and enforces safety, health, and environmental regulations for the workplace.  This Safety Compliance Company was started to help other companies comply with environmental/sanitation regulations. </a:t>
            </a:r>
          </a:p>
        </p:txBody>
      </p:sp>
      <p:sp>
        <p:nvSpPr>
          <p:cNvPr id="21513" name="Footer Placeholder 9">
            <a:extLst>
              <a:ext uri="{FF2B5EF4-FFF2-40B4-BE49-F238E27FC236}">
                <a16:creationId xmlns:a16="http://schemas.microsoft.com/office/drawing/2014/main" id="{406E4A1A-8F65-497D-886A-8E8FA9FFB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Copyright © 2016 Pearson Education Ltd. </a:t>
            </a:r>
          </a:p>
        </p:txBody>
      </p:sp>
      <p:sp>
        <p:nvSpPr>
          <p:cNvPr id="21514" name="Slide Number Placeholder 10">
            <a:extLst>
              <a:ext uri="{FF2B5EF4-FFF2-40B4-BE49-F238E27FC236}">
                <a16:creationId xmlns:a16="http://schemas.microsoft.com/office/drawing/2014/main" id="{C948416F-7D6B-49F2-B608-7635FB079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2-</a:t>
            </a:r>
            <a:fld id="{679C7033-4E92-48B9-A461-19CA5645B0F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en-US" sz="1400"/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987470C2-9728-4411-B7F9-9D79CB5312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605118"/>
            <a:ext cx="8229600" cy="690282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latin typeface="Times New Roman" panose="02020603050405020304" pitchFamily="18" charset="0"/>
              </a:rPr>
              <a:t>Second Approach: Solving a Problem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5945C960-7EBF-4953-A90C-0A66D52185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76400" y="1066800"/>
            <a:ext cx="8763000" cy="5791200"/>
          </a:xfrm>
        </p:spPr>
        <p:txBody>
          <a:bodyPr/>
          <a:lstStyle/>
          <a:p>
            <a:pPr marL="0" indent="0" algn="just">
              <a:buNone/>
              <a:defRPr/>
            </a:pPr>
            <a:r>
              <a:rPr lang="en-US" altLang="en-US" sz="4000" b="1" dirty="0">
                <a:latin typeface="Times New Roman" panose="02020603050405020304" pitchFamily="18" charset="0"/>
              </a:rPr>
              <a:t>Solving a Problem</a:t>
            </a:r>
          </a:p>
          <a:p>
            <a:pPr algn="just" eaLnBrk="1" hangingPunct="1">
              <a:defRPr/>
            </a:pPr>
            <a:r>
              <a:rPr lang="en-US" altLang="en-US" dirty="0">
                <a:latin typeface="Times New Roman" panose="02020603050405020304" pitchFamily="18" charset="0"/>
              </a:rPr>
              <a:t>Sometimes identifying opportunities simply involves noticing a problem and finding a way to solve it.</a:t>
            </a:r>
          </a:p>
          <a:p>
            <a:pPr algn="just" eaLnBrk="1" hangingPunct="1">
              <a:defRPr/>
            </a:pPr>
            <a:r>
              <a:rPr lang="en-US" altLang="en-US" dirty="0">
                <a:latin typeface="Times New Roman" panose="02020603050405020304" pitchFamily="18" charset="0"/>
              </a:rPr>
              <a:t>These problems can be pinpointed through observing trends and through more simple means, such as intuition, serendipity, or change. </a:t>
            </a:r>
          </a:p>
          <a:p>
            <a:pPr algn="just" eaLnBrk="1" hangingPunct="1">
              <a:defRPr/>
            </a:pPr>
            <a:r>
              <a:rPr lang="en-US" altLang="en-US" dirty="0">
                <a:latin typeface="Times New Roman" panose="02020603050405020304" pitchFamily="18" charset="0"/>
              </a:rPr>
              <a:t>Many companies have been started by people who have experienced a problem in their own lives, and then realized that the solution to the problem represented a business opportunity.</a:t>
            </a:r>
          </a:p>
          <a:p>
            <a:pPr lvl="2" eaLnBrk="1" hangingPunct="1">
              <a:buFontTx/>
              <a:buNone/>
              <a:defRPr/>
            </a:pPr>
            <a:endParaRPr lang="en-US" altLang="en-US" dirty="0">
              <a:latin typeface="Times New Roman" panose="02020603050405020304" pitchFamily="18" charset="0"/>
            </a:endParaRPr>
          </a:p>
          <a:p>
            <a:pPr lvl="1" eaLnBrk="1" hangingPunct="1">
              <a:defRPr/>
            </a:pPr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22532" name="Line 4">
            <a:extLst>
              <a:ext uri="{FF2B5EF4-FFF2-40B4-BE49-F238E27FC236}">
                <a16:creationId xmlns:a16="http://schemas.microsoft.com/office/drawing/2014/main" id="{D25C773D-CF2C-4766-A2A3-17725E7C95CC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1219200"/>
            <a:ext cx="9144000" cy="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H"/>
          </a:p>
        </p:txBody>
      </p:sp>
      <p:sp>
        <p:nvSpPr>
          <p:cNvPr id="22533" name="Footer Placeholder 5">
            <a:extLst>
              <a:ext uri="{FF2B5EF4-FFF2-40B4-BE49-F238E27FC236}">
                <a16:creationId xmlns:a16="http://schemas.microsoft.com/office/drawing/2014/main" id="{AB307D4B-9073-4264-9D24-5283A9EB6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01000" y="6400801"/>
            <a:ext cx="2590800" cy="5619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Copyright © 2016 Pearson Education Ltd. </a:t>
            </a:r>
          </a:p>
        </p:txBody>
      </p:sp>
      <p:sp>
        <p:nvSpPr>
          <p:cNvPr id="22534" name="Slide Number Placeholder 7">
            <a:extLst>
              <a:ext uri="{FF2B5EF4-FFF2-40B4-BE49-F238E27FC236}">
                <a16:creationId xmlns:a16="http://schemas.microsoft.com/office/drawing/2014/main" id="{F0A0DB64-EA25-44F2-8C17-C31677E0E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2-</a:t>
            </a:r>
            <a:fld id="{03591EB4-E164-44E2-BE69-B9A426A295AE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1400"/>
          </a:p>
        </p:txBody>
      </p: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68AE960D-1CFD-46C8-9BE2-83D3DACAE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537882"/>
            <a:ext cx="8229600" cy="757518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latin typeface="Times New Roman" panose="02020603050405020304" pitchFamily="18" charset="0"/>
              </a:rPr>
              <a:t>Second Approach: Solving a Problem</a:t>
            </a:r>
          </a:p>
        </p:txBody>
      </p:sp>
      <p:sp>
        <p:nvSpPr>
          <p:cNvPr id="23555" name="Line 4">
            <a:extLst>
              <a:ext uri="{FF2B5EF4-FFF2-40B4-BE49-F238E27FC236}">
                <a16:creationId xmlns:a16="http://schemas.microsoft.com/office/drawing/2014/main" id="{A28F0AC1-CF84-4498-91F1-7A09D87EC6C6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1219200"/>
            <a:ext cx="9144000" cy="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H"/>
          </a:p>
        </p:txBody>
      </p:sp>
      <p:sp>
        <p:nvSpPr>
          <p:cNvPr id="23556" name="TextBox 11">
            <a:extLst>
              <a:ext uri="{FF2B5EF4-FFF2-40B4-BE49-F238E27FC236}">
                <a16:creationId xmlns:a16="http://schemas.microsoft.com/office/drawing/2014/main" id="{599223F7-7AB3-48EA-8CC5-998185E44B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2209801"/>
            <a:ext cx="5867400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>
                <a:latin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</a:rPr>
              <a:t>A problem facing Ghana and other African countries is finding alternatives to expensive power.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</a:rPr>
              <a:t> A large number of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latin typeface="Times New Roman" panose="02020603050405020304" pitchFamily="18" charset="0"/>
              </a:rPr>
              <a:t>  entrepreneurial firms, like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latin typeface="Times New Roman" panose="02020603050405020304" pitchFamily="18" charset="0"/>
              </a:rPr>
              <a:t>  those into solar energy, are being launched to solve this problem. </a:t>
            </a:r>
            <a:endParaRPr lang="en-US" altLang="en-US" sz="2000">
              <a:latin typeface="Times New Roman" panose="02020603050405020304" pitchFamily="18" charset="0"/>
            </a:endParaRPr>
          </a:p>
        </p:txBody>
      </p:sp>
      <p:sp>
        <p:nvSpPr>
          <p:cNvPr id="23557" name="Footer Placeholder 7">
            <a:extLst>
              <a:ext uri="{FF2B5EF4-FFF2-40B4-BE49-F238E27FC236}">
                <a16:creationId xmlns:a16="http://schemas.microsoft.com/office/drawing/2014/main" id="{A54518AB-80E0-41BA-8C70-5FCF60C99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Copyright © 2016 Pearson Education Ltd. </a:t>
            </a:r>
          </a:p>
        </p:txBody>
      </p:sp>
      <p:sp>
        <p:nvSpPr>
          <p:cNvPr id="23558" name="Slide Number Placeholder 8">
            <a:extLst>
              <a:ext uri="{FF2B5EF4-FFF2-40B4-BE49-F238E27FC236}">
                <a16:creationId xmlns:a16="http://schemas.microsoft.com/office/drawing/2014/main" id="{462BDCAD-7BE1-487F-A0B0-98A0A8121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2-</a:t>
            </a:r>
            <a:fld id="{207BAC60-1AD0-40AC-BB25-DB435DF573BE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en-US" sz="1400"/>
          </a:p>
        </p:txBody>
      </p:sp>
      <p:sp>
        <p:nvSpPr>
          <p:cNvPr id="23559" name="AutoShape 9" descr="Image result for solar energy">
            <a:extLst>
              <a:ext uri="{FF2B5EF4-FFF2-40B4-BE49-F238E27FC236}">
                <a16:creationId xmlns:a16="http://schemas.microsoft.com/office/drawing/2014/main" id="{A15E3C3C-40E1-42EC-82E0-A84B9933869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86125" y="1557339"/>
            <a:ext cx="561975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4000">
              <a:latin typeface="Times New Roman" panose="02020603050405020304" pitchFamily="18" charset="0"/>
            </a:endParaRPr>
          </a:p>
        </p:txBody>
      </p:sp>
      <p:pic>
        <p:nvPicPr>
          <p:cNvPr id="23560" name="Picture 2">
            <a:extLst>
              <a:ext uri="{FF2B5EF4-FFF2-40B4-BE49-F238E27FC236}">
                <a16:creationId xmlns:a16="http://schemas.microsoft.com/office/drawing/2014/main" id="{C151A47F-DD1C-4719-AEB9-EAE8DF6B5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2438401"/>
            <a:ext cx="2895600" cy="331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B58F3662-4EA1-40B3-A406-74491F2BC0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8871" y="880780"/>
            <a:ext cx="8229600" cy="52443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600" dirty="0">
                <a:latin typeface="Times New Roman" panose="02020603050405020304" pitchFamily="18" charset="0"/>
              </a:rPr>
              <a:t> Objectives of Lecture </a:t>
            </a:r>
            <a:endParaRPr lang="en-US" altLang="en-US" sz="2000" dirty="0">
              <a:latin typeface="Times New Roman" panose="02020603050405020304" pitchFamily="18" charset="0"/>
            </a:endParaRP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655E8EAA-0DAD-42CD-9C31-C314B14959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48871" y="1761565"/>
            <a:ext cx="9314329" cy="4229659"/>
          </a:xfrm>
        </p:spPr>
        <p:txBody>
          <a:bodyPr/>
          <a:lstStyle/>
          <a:p>
            <a:pPr marL="609600" indent="-609600">
              <a:buFontTx/>
              <a:buAutoNum type="arabicPeriod"/>
            </a:pPr>
            <a:r>
              <a:rPr lang="en-US" altLang="en-US" dirty="0">
                <a:latin typeface="Times New Roman" panose="02020603050405020304" pitchFamily="18" charset="0"/>
              </a:rPr>
              <a:t>Explain the difference between opportunities and ideas.</a:t>
            </a:r>
          </a:p>
          <a:p>
            <a:pPr marL="609600" indent="-609600">
              <a:buFontTx/>
              <a:buAutoNum type="arabicPeriod"/>
            </a:pPr>
            <a:r>
              <a:rPr lang="en-US" altLang="en-US" dirty="0">
                <a:latin typeface="Times New Roman" panose="02020603050405020304" pitchFamily="18" charset="0"/>
              </a:rPr>
              <a:t>Describe the three general approaches entrepreneurs use to identify opportunities.</a:t>
            </a:r>
          </a:p>
          <a:p>
            <a:pPr marL="609600" indent="-609600">
              <a:buFontTx/>
              <a:buAutoNum type="arabicPeriod"/>
            </a:pPr>
            <a:r>
              <a:rPr lang="en-US" altLang="en-US" dirty="0">
                <a:latin typeface="Times New Roman" panose="02020603050405020304" pitchFamily="18" charset="0"/>
              </a:rPr>
              <a:t>Discuss the personal characteristics of entrepreneurs that contribute to their ability to recognize business opportunities. </a:t>
            </a:r>
          </a:p>
          <a:p>
            <a:pPr marL="609600" indent="-609600">
              <a:buFontTx/>
              <a:buAutoNum type="arabicPeriod"/>
            </a:pPr>
            <a:r>
              <a:rPr lang="en-US" altLang="en-US" dirty="0">
                <a:latin typeface="Times New Roman" panose="02020603050405020304" pitchFamily="18" charset="0"/>
              </a:rPr>
              <a:t>Identify and describe techniques entrepreneurs use to generate ideas. </a:t>
            </a:r>
          </a:p>
        </p:txBody>
      </p:sp>
      <p:sp>
        <p:nvSpPr>
          <p:cNvPr id="6148" name="Line 4">
            <a:extLst>
              <a:ext uri="{FF2B5EF4-FFF2-40B4-BE49-F238E27FC236}">
                <a16:creationId xmlns:a16="http://schemas.microsoft.com/office/drawing/2014/main" id="{7142D710-8875-4ECF-8FD6-00ECE1AEC3C9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1640541"/>
            <a:ext cx="9144000" cy="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H" dirty="0"/>
          </a:p>
        </p:txBody>
      </p:sp>
      <p:sp>
        <p:nvSpPr>
          <p:cNvPr id="6150" name="Slide Number Placeholder 7">
            <a:extLst>
              <a:ext uri="{FF2B5EF4-FFF2-40B4-BE49-F238E27FC236}">
                <a16:creationId xmlns:a16="http://schemas.microsoft.com/office/drawing/2014/main" id="{58C998BF-F652-48A9-A020-FCA29BF19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2-</a:t>
            </a:r>
            <a:fld id="{12CE3844-59F2-420A-A4A3-E205918F0B8D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400"/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67CCE47C-F9C3-48A6-8475-CA12AEB132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833718"/>
            <a:ext cx="8991600" cy="461681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600" dirty="0">
                <a:latin typeface="Times New Roman" panose="02020603050405020304" pitchFamily="18" charset="0"/>
              </a:rPr>
              <a:t>Third Approach: Finding Gaps in the Marketplace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AD8A028E-1474-447D-BE25-1D1BFBAAF1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976718"/>
            <a:ext cx="9677400" cy="47748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3600" b="1" dirty="0">
                <a:latin typeface="Times New Roman" panose="02020603050405020304" pitchFamily="18" charset="0"/>
              </a:rPr>
              <a:t>Gaps in the Marketplace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3600" dirty="0">
                <a:latin typeface="Times New Roman" panose="02020603050405020304" pitchFamily="18" charset="0"/>
              </a:rPr>
              <a:t>A third approach to identifying opportunities is to find a gap in the marketplace.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3600" dirty="0">
                <a:latin typeface="Times New Roman" panose="02020603050405020304" pitchFamily="18" charset="0"/>
              </a:rPr>
              <a:t>A gap in the marketplace is often created when a product or service is needed by a specific group of people but doesn’t represent a large enough market to be of interest to mainstream retailers or manufacturers.</a:t>
            </a:r>
          </a:p>
        </p:txBody>
      </p:sp>
      <p:sp>
        <p:nvSpPr>
          <p:cNvPr id="24580" name="Line 4">
            <a:extLst>
              <a:ext uri="{FF2B5EF4-FFF2-40B4-BE49-F238E27FC236}">
                <a16:creationId xmlns:a16="http://schemas.microsoft.com/office/drawing/2014/main" id="{09EED808-0A8C-421D-A0CA-DE22F9BD7EB8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1447800"/>
            <a:ext cx="9144000" cy="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H"/>
          </a:p>
        </p:txBody>
      </p:sp>
      <p:sp>
        <p:nvSpPr>
          <p:cNvPr id="24581" name="Footer Placeholder 5">
            <a:extLst>
              <a:ext uri="{FF2B5EF4-FFF2-40B4-BE49-F238E27FC236}">
                <a16:creationId xmlns:a16="http://schemas.microsoft.com/office/drawing/2014/main" id="{F4D436C2-CCC1-468D-AFE1-98F54C931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86400" y="6400800"/>
            <a:ext cx="4343400" cy="247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Copyright © 2016 Pearson Education Ltd. </a:t>
            </a:r>
          </a:p>
        </p:txBody>
      </p:sp>
      <p:sp>
        <p:nvSpPr>
          <p:cNvPr id="24582" name="Slide Number Placeholder 7">
            <a:extLst>
              <a:ext uri="{FF2B5EF4-FFF2-40B4-BE49-F238E27FC236}">
                <a16:creationId xmlns:a16="http://schemas.microsoft.com/office/drawing/2014/main" id="{F6155133-FB5C-4AC8-945F-161A2F468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2-</a:t>
            </a:r>
            <a:fld id="{3C39EFF1-C3CB-4A9D-9445-A50ACA7D2DAB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en-US" sz="1400"/>
          </a:p>
        </p:txBody>
      </p: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A1407401-92DB-428E-8004-9655E1D0C8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838200"/>
            <a:ext cx="8991600" cy="457199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600" dirty="0">
                <a:latin typeface="Times New Roman" panose="02020603050405020304" pitchFamily="18" charset="0"/>
              </a:rPr>
              <a:t>Third Approach: Finding Gaps in the Marketplace</a:t>
            </a:r>
          </a:p>
        </p:txBody>
      </p:sp>
      <p:sp>
        <p:nvSpPr>
          <p:cNvPr id="26627" name="Line 4">
            <a:extLst>
              <a:ext uri="{FF2B5EF4-FFF2-40B4-BE49-F238E27FC236}">
                <a16:creationId xmlns:a16="http://schemas.microsoft.com/office/drawing/2014/main" id="{2F3471DD-7698-48BF-84E2-5544C5604B08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1447800"/>
            <a:ext cx="9144000" cy="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H"/>
          </a:p>
        </p:txBody>
      </p:sp>
      <p:sp>
        <p:nvSpPr>
          <p:cNvPr id="26628" name="Text Box 4">
            <a:extLst>
              <a:ext uri="{FF2B5EF4-FFF2-40B4-BE49-F238E27FC236}">
                <a16:creationId xmlns:a16="http://schemas.microsoft.com/office/drawing/2014/main" id="{60D9FA29-750E-461A-BBB9-4ED6263DE7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2057400"/>
            <a:ext cx="3886200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4000">
                <a:latin typeface="Times New Roman" panose="02020603050405020304" pitchFamily="18" charset="0"/>
              </a:rPr>
              <a:t>Product gaps in the marketplace represent potentially viable business opportunities.</a:t>
            </a:r>
          </a:p>
        </p:txBody>
      </p:sp>
      <p:sp>
        <p:nvSpPr>
          <p:cNvPr id="26629" name="Rectangle 5">
            <a:extLst>
              <a:ext uri="{FF2B5EF4-FFF2-40B4-BE49-F238E27FC236}">
                <a16:creationId xmlns:a16="http://schemas.microsoft.com/office/drawing/2014/main" id="{8DD00CD7-17B2-45DA-BF83-EA965D383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1524000"/>
            <a:ext cx="4876800" cy="4724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6630" name="TextBox 13">
            <a:extLst>
              <a:ext uri="{FF2B5EF4-FFF2-40B4-BE49-F238E27FC236}">
                <a16:creationId xmlns:a16="http://schemas.microsoft.com/office/drawing/2014/main" id="{970FA54D-5AE2-4DF8-AFD7-B63CF39EA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1676401"/>
            <a:ext cx="3810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26631" name="TextBox 9">
            <a:extLst>
              <a:ext uri="{FF2B5EF4-FFF2-40B4-BE49-F238E27FC236}">
                <a16:creationId xmlns:a16="http://schemas.microsoft.com/office/drawing/2014/main" id="{97460C4F-1A00-4617-9927-9C4D2C4418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1676401"/>
            <a:ext cx="3810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anose="02020603050405020304" pitchFamily="18" charset="0"/>
              </a:rPr>
              <a:t>Specific Example</a:t>
            </a:r>
          </a:p>
        </p:txBody>
      </p:sp>
      <p:sp>
        <p:nvSpPr>
          <p:cNvPr id="26632" name="TextBox 13">
            <a:extLst>
              <a:ext uri="{FF2B5EF4-FFF2-40B4-BE49-F238E27FC236}">
                <a16:creationId xmlns:a16="http://schemas.microsoft.com/office/drawing/2014/main" id="{3B8B1D66-69AA-4A98-B9B0-96E9BC26C3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2209800"/>
            <a:ext cx="4724400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latin typeface="Times New Roman" panose="02020603050405020304" pitchFamily="18" charset="0"/>
              </a:rPr>
              <a:t>Tish Cirovolv realized there were no guitars on the market made specifically for females.  To fill this gap, she started Daisy Rock Guitars, a company that makes guitars just for women and girls.</a:t>
            </a:r>
          </a:p>
        </p:txBody>
      </p:sp>
      <p:sp>
        <p:nvSpPr>
          <p:cNvPr id="26633" name="Footer Placeholder 9">
            <a:extLst>
              <a:ext uri="{FF2B5EF4-FFF2-40B4-BE49-F238E27FC236}">
                <a16:creationId xmlns:a16="http://schemas.microsoft.com/office/drawing/2014/main" id="{33AE184A-A5CF-4C55-A915-61F7ED5F1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Copyright © 2016 Pearson Education Ltd. </a:t>
            </a:r>
          </a:p>
        </p:txBody>
      </p:sp>
      <p:sp>
        <p:nvSpPr>
          <p:cNvPr id="26634" name="Slide Number Placeholder 10">
            <a:extLst>
              <a:ext uri="{FF2B5EF4-FFF2-40B4-BE49-F238E27FC236}">
                <a16:creationId xmlns:a16="http://schemas.microsoft.com/office/drawing/2014/main" id="{E1DDAABA-D7DF-4D5B-B03B-2CE933E0A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2-</a:t>
            </a:r>
            <a:fld id="{3058403B-BD98-4FB2-AA2F-4A087FBD2421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en-US" sz="1400"/>
          </a:p>
        </p:txBody>
      </p: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A8A4B7C9-3354-4E20-B526-7B262B33D0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720725"/>
            <a:ext cx="8686800" cy="762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200" dirty="0">
                <a:latin typeface="Times New Roman" panose="02020603050405020304" pitchFamily="18" charset="0"/>
              </a:rPr>
              <a:t>Personal Characteristics of the Entrepreneur that help in opportunity recognition</a:t>
            </a:r>
          </a:p>
        </p:txBody>
      </p:sp>
      <p:sp>
        <p:nvSpPr>
          <p:cNvPr id="27651" name="Line 4">
            <a:extLst>
              <a:ext uri="{FF2B5EF4-FFF2-40B4-BE49-F238E27FC236}">
                <a16:creationId xmlns:a16="http://schemas.microsoft.com/office/drawing/2014/main" id="{75DFEEB5-FACF-4595-BDBC-40CAFF2FAEAF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8470" y="1559859"/>
            <a:ext cx="9144000" cy="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H"/>
          </a:p>
        </p:txBody>
      </p:sp>
      <p:sp>
        <p:nvSpPr>
          <p:cNvPr id="27652" name="Text Box 6">
            <a:extLst>
              <a:ext uri="{FF2B5EF4-FFF2-40B4-BE49-F238E27FC236}">
                <a16:creationId xmlns:a16="http://schemas.microsoft.com/office/drawing/2014/main" id="{4D108303-A454-4B44-8C91-01BD33212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524001"/>
            <a:ext cx="5867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4000">
              <a:latin typeface="Times New Roman" panose="02020603050405020304" pitchFamily="18" charset="0"/>
            </a:endParaRPr>
          </a:p>
        </p:txBody>
      </p:sp>
      <p:sp>
        <p:nvSpPr>
          <p:cNvPr id="27653" name="Text Box 7">
            <a:extLst>
              <a:ext uri="{FF2B5EF4-FFF2-40B4-BE49-F238E27FC236}">
                <a16:creationId xmlns:a16="http://schemas.microsoft.com/office/drawing/2014/main" id="{D08D0B45-4B63-4494-9E97-A55B781260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1524000"/>
            <a:ext cx="68580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>
                <a:latin typeface="Times New Roman" panose="02020603050405020304" pitchFamily="18" charset="0"/>
              </a:rPr>
              <a:t>Characteristics that tend to make some people better at recognizing opportunities than others</a:t>
            </a:r>
          </a:p>
        </p:txBody>
      </p:sp>
      <p:sp>
        <p:nvSpPr>
          <p:cNvPr id="27654" name="Rectangle 8">
            <a:extLst>
              <a:ext uri="{FF2B5EF4-FFF2-40B4-BE49-F238E27FC236}">
                <a16:creationId xmlns:a16="http://schemas.microsoft.com/office/drawing/2014/main" id="{3CDB4792-C065-4082-BBD0-F2BC30340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2784475"/>
            <a:ext cx="3657600" cy="7620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Times New Roman" panose="02020603050405020304" pitchFamily="18" charset="0"/>
              </a:rPr>
              <a:t>Prior Experience</a:t>
            </a:r>
          </a:p>
        </p:txBody>
      </p:sp>
      <p:sp>
        <p:nvSpPr>
          <p:cNvPr id="27655" name="Rectangle 9">
            <a:extLst>
              <a:ext uri="{FF2B5EF4-FFF2-40B4-BE49-F238E27FC236}">
                <a16:creationId xmlns:a16="http://schemas.microsoft.com/office/drawing/2014/main" id="{FBC9C79B-DDBB-4CA9-9F60-2CD94C647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2835275"/>
            <a:ext cx="3657600" cy="7620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Times New Roman" panose="02020603050405020304" pitchFamily="18" charset="0"/>
              </a:rPr>
              <a:t>Cognitive Factors</a:t>
            </a:r>
          </a:p>
        </p:txBody>
      </p:sp>
      <p:sp>
        <p:nvSpPr>
          <p:cNvPr id="27656" name="Rectangle 10">
            <a:extLst>
              <a:ext uri="{FF2B5EF4-FFF2-40B4-BE49-F238E27FC236}">
                <a16:creationId xmlns:a16="http://schemas.microsoft.com/office/drawing/2014/main" id="{FFACF5EA-CC2F-4BF6-9C3B-994D493806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2450" y="4613275"/>
            <a:ext cx="3581400" cy="7620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Times New Roman" panose="02020603050405020304" pitchFamily="18" charset="0"/>
              </a:rPr>
              <a:t>Social Networks</a:t>
            </a:r>
          </a:p>
        </p:txBody>
      </p:sp>
      <p:sp>
        <p:nvSpPr>
          <p:cNvPr id="27657" name="Rectangle 11">
            <a:extLst>
              <a:ext uri="{FF2B5EF4-FFF2-40B4-BE49-F238E27FC236}">
                <a16:creationId xmlns:a16="http://schemas.microsoft.com/office/drawing/2014/main" id="{E55F524E-CE5F-4D02-AA32-D592FEA8C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4572000"/>
            <a:ext cx="3505200" cy="914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Times New Roman" panose="02020603050405020304" pitchFamily="18" charset="0"/>
              </a:rPr>
              <a:t>Creativity</a:t>
            </a:r>
          </a:p>
        </p:txBody>
      </p:sp>
      <p:sp>
        <p:nvSpPr>
          <p:cNvPr id="27658" name="Footer Placeholder 10">
            <a:extLst>
              <a:ext uri="{FF2B5EF4-FFF2-40B4-BE49-F238E27FC236}">
                <a16:creationId xmlns:a16="http://schemas.microsoft.com/office/drawing/2014/main" id="{9C242DF3-9D01-4977-85E1-627FFF9A8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Copyright © 2016 Pearson Education Ltd. </a:t>
            </a:r>
          </a:p>
        </p:txBody>
      </p:sp>
      <p:sp>
        <p:nvSpPr>
          <p:cNvPr id="27659" name="Slide Number Placeholder 12">
            <a:extLst>
              <a:ext uri="{FF2B5EF4-FFF2-40B4-BE49-F238E27FC236}">
                <a16:creationId xmlns:a16="http://schemas.microsoft.com/office/drawing/2014/main" id="{79F9A9C0-0C4C-43C3-BA4F-2FFAD935F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2-</a:t>
            </a:r>
            <a:fld id="{46647EB7-8AA9-4AAC-A098-44A54569A6F4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en-US" sz="1400"/>
          </a:p>
        </p:txBody>
      </p:sp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D3EC144E-4B1E-4AE7-AD30-B80541C6B4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628650"/>
            <a:ext cx="8229600" cy="5143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6600" dirty="0">
                <a:latin typeface="Times New Roman" panose="02020603050405020304" pitchFamily="18" charset="0"/>
              </a:rPr>
              <a:t>Prior Experience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6DB1AD4B-48F5-4401-81E8-E881C83477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99247" y="1600200"/>
            <a:ext cx="9892553" cy="5257799"/>
          </a:xfrm>
        </p:spPr>
        <p:txBody>
          <a:bodyPr/>
          <a:lstStyle/>
          <a:p>
            <a:pPr lvl="1" eaLnBrk="1" hangingPunct="1"/>
            <a:r>
              <a:rPr lang="en-US" altLang="en-US" sz="3600" dirty="0">
                <a:latin typeface="Times New Roman" panose="02020603050405020304" pitchFamily="18" charset="0"/>
              </a:rPr>
              <a:t>Several studies have shown that prior experience in an industry helps an entrepreneur recognize business opportunities.  </a:t>
            </a:r>
          </a:p>
          <a:p>
            <a:pPr lvl="2" eaLnBrk="1" hangingPunct="1"/>
            <a:r>
              <a:rPr lang="en-US" altLang="en-US" sz="3200" dirty="0">
                <a:latin typeface="Times New Roman" panose="02020603050405020304" pitchFamily="18" charset="0"/>
              </a:rPr>
              <a:t>By working in an industry, an individual may spot a market niche that is underserved.</a:t>
            </a:r>
          </a:p>
          <a:p>
            <a:pPr lvl="2" eaLnBrk="1" hangingPunct="1"/>
            <a:r>
              <a:rPr lang="en-US" altLang="en-US" sz="3200" dirty="0">
                <a:latin typeface="Times New Roman" panose="02020603050405020304" pitchFamily="18" charset="0"/>
              </a:rPr>
              <a:t>It is also possible that by working in an industry, an individual builds a network of social contacts who provide insights that lead to recognizing new opportunities</a:t>
            </a:r>
            <a:r>
              <a:rPr lang="en-US" altLang="en-US" sz="3600" dirty="0"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28676" name="Line 4">
            <a:extLst>
              <a:ext uri="{FF2B5EF4-FFF2-40B4-BE49-F238E27FC236}">
                <a16:creationId xmlns:a16="http://schemas.microsoft.com/office/drawing/2014/main" id="{93BA3204-568D-4071-864A-27580D6F1015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1219200"/>
            <a:ext cx="9144000" cy="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H"/>
          </a:p>
        </p:txBody>
      </p:sp>
      <p:sp>
        <p:nvSpPr>
          <p:cNvPr id="28677" name="Footer Placeholder 5">
            <a:extLst>
              <a:ext uri="{FF2B5EF4-FFF2-40B4-BE49-F238E27FC236}">
                <a16:creationId xmlns:a16="http://schemas.microsoft.com/office/drawing/2014/main" id="{67E4B2F1-E8E1-4D42-882D-E738D9223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24600" y="6553201"/>
            <a:ext cx="3581400" cy="1682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Copyright © 2016 Pearson Education Ltd. </a:t>
            </a:r>
          </a:p>
        </p:txBody>
      </p:sp>
      <p:sp>
        <p:nvSpPr>
          <p:cNvPr id="28678" name="Slide Number Placeholder 7">
            <a:extLst>
              <a:ext uri="{FF2B5EF4-FFF2-40B4-BE49-F238E27FC236}">
                <a16:creationId xmlns:a16="http://schemas.microsoft.com/office/drawing/2014/main" id="{094E4F53-703B-40BB-8E67-C3E25E5BB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2-</a:t>
            </a:r>
            <a:fld id="{BEEBBB28-6C71-4E48-AE2E-7D65EC7217A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en-US" sz="1400"/>
          </a:p>
        </p:txBody>
      </p:sp>
    </p:spTree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10FD665F-B317-499F-9AB9-62F1264816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632012"/>
            <a:ext cx="8229600" cy="66338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7200" dirty="0">
                <a:latin typeface="Times New Roman" panose="02020603050405020304" pitchFamily="18" charset="0"/>
              </a:rPr>
              <a:t>Cognitive Factors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01338E47-7360-4F7A-BDEE-6DB2896A28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58906" y="1806388"/>
            <a:ext cx="9932894" cy="4670611"/>
          </a:xfrm>
        </p:spPr>
        <p:txBody>
          <a:bodyPr/>
          <a:lstStyle/>
          <a:p>
            <a:pPr eaLnBrk="1" hangingPunct="1"/>
            <a:r>
              <a:rPr lang="en-US" altLang="en-US" b="1" dirty="0">
                <a:latin typeface="Times New Roman" panose="02020603050405020304" pitchFamily="18" charset="0"/>
              </a:rPr>
              <a:t>Cognitive Factors</a:t>
            </a:r>
          </a:p>
          <a:p>
            <a:pPr lvl="1" eaLnBrk="1" hangingPunct="1"/>
            <a:r>
              <a:rPr lang="en-US" altLang="en-US" sz="3200" dirty="0">
                <a:latin typeface="Times New Roman" panose="02020603050405020304" pitchFamily="18" charset="0"/>
              </a:rPr>
              <a:t>Studies have shown that opportunity recognition may be an innate skill or cognitive process.</a:t>
            </a:r>
          </a:p>
          <a:p>
            <a:pPr lvl="1" eaLnBrk="1" hangingPunct="1"/>
            <a:r>
              <a:rPr lang="en-US" altLang="en-US" sz="3200" dirty="0">
                <a:latin typeface="Times New Roman" panose="02020603050405020304" pitchFamily="18" charset="0"/>
              </a:rPr>
              <a:t>Some people believe that entrepreneurs have a “sixth sense” that allows them to see opportunities that others miss.</a:t>
            </a:r>
          </a:p>
          <a:p>
            <a:pPr lvl="1" eaLnBrk="1" hangingPunct="1"/>
            <a:r>
              <a:rPr lang="en-US" altLang="en-US" sz="3200" dirty="0">
                <a:latin typeface="Times New Roman" panose="02020603050405020304" pitchFamily="18" charset="0"/>
              </a:rPr>
              <a:t>This “sixth sense” is called entrepreneurial alertness, which is formally defined as the ability to notice things without engaging in deliberate search.</a:t>
            </a:r>
          </a:p>
        </p:txBody>
      </p:sp>
      <p:sp>
        <p:nvSpPr>
          <p:cNvPr id="29700" name="Line 4">
            <a:extLst>
              <a:ext uri="{FF2B5EF4-FFF2-40B4-BE49-F238E27FC236}">
                <a16:creationId xmlns:a16="http://schemas.microsoft.com/office/drawing/2014/main" id="{5FA7D53D-EF29-421B-BD50-BEA57CAC6227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1219200"/>
            <a:ext cx="9144000" cy="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H" dirty="0"/>
          </a:p>
        </p:txBody>
      </p:sp>
      <p:sp>
        <p:nvSpPr>
          <p:cNvPr id="29701" name="Footer Placeholder 5">
            <a:extLst>
              <a:ext uri="{FF2B5EF4-FFF2-40B4-BE49-F238E27FC236}">
                <a16:creationId xmlns:a16="http://schemas.microsoft.com/office/drawing/2014/main" id="{08DDEC10-A19D-4226-BFA1-E55868C02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29400" y="6354764"/>
            <a:ext cx="3352800" cy="5032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Copyright © 2016 Pearson Education Ltd. </a:t>
            </a:r>
          </a:p>
        </p:txBody>
      </p:sp>
      <p:sp>
        <p:nvSpPr>
          <p:cNvPr id="29702" name="Slide Number Placeholder 7">
            <a:extLst>
              <a:ext uri="{FF2B5EF4-FFF2-40B4-BE49-F238E27FC236}">
                <a16:creationId xmlns:a16="http://schemas.microsoft.com/office/drawing/2014/main" id="{5AC08A90-3ECB-4B3C-8F28-DCD6CD35C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2-</a:t>
            </a:r>
            <a:fld id="{2C419C31-52EA-4D97-BDAC-BE8C6C2A317B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en-US" sz="1400"/>
          </a:p>
        </p:txBody>
      </p:sp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C813FAC2-83D7-4C42-87FD-3799A4717F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779931"/>
            <a:ext cx="8229600" cy="51546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7200" dirty="0">
                <a:latin typeface="Times New Roman" panose="02020603050405020304" pitchFamily="18" charset="0"/>
              </a:rPr>
              <a:t>Social Networks</a:t>
            </a:r>
            <a:endParaRPr lang="en-US" altLang="en-US" sz="3600" dirty="0">
              <a:latin typeface="Times New Roman" panose="02020603050405020304" pitchFamily="18" charset="0"/>
            </a:endParaRP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B2397EB4-F19E-4DAE-958C-673D45DE4F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00200" y="1600200"/>
            <a:ext cx="8991600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4000" b="1">
                <a:latin typeface="Times New Roman" panose="02020603050405020304" pitchFamily="18" charset="0"/>
              </a:rPr>
              <a:t>Social Networks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latin typeface="Times New Roman" panose="02020603050405020304" pitchFamily="18" charset="0"/>
              </a:rPr>
              <a:t>The extent and depth of an individual’s social network affects opportunity recognition. 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latin typeface="Times New Roman" panose="02020603050405020304" pitchFamily="18" charset="0"/>
              </a:rPr>
              <a:t>People who build a substantial network of social and professional contacts will be exposed to more opportunities and ideas than people with sparse networks.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latin typeface="Times New Roman" panose="02020603050405020304" pitchFamily="18" charset="0"/>
              </a:rPr>
              <a:t>Research results suggest that between 40% and 50% of people who start a business got their idea via a social contact.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b="1">
                <a:latin typeface="Times New Roman" panose="02020603050405020304" pitchFamily="18" charset="0"/>
              </a:rPr>
              <a:t>Strong Tie Vs. Weak Tie Relationships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latin typeface="Times New Roman" panose="02020603050405020304" pitchFamily="18" charset="0"/>
              </a:rPr>
              <a:t>All of us have relationships with other people that are called “ties.” (See next slide.)</a:t>
            </a:r>
          </a:p>
        </p:txBody>
      </p:sp>
      <p:sp>
        <p:nvSpPr>
          <p:cNvPr id="30724" name="Line 4">
            <a:extLst>
              <a:ext uri="{FF2B5EF4-FFF2-40B4-BE49-F238E27FC236}">
                <a16:creationId xmlns:a16="http://schemas.microsoft.com/office/drawing/2014/main" id="{6D448245-7286-4F8E-81AA-21600A91E193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1371600"/>
            <a:ext cx="9144000" cy="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H"/>
          </a:p>
        </p:txBody>
      </p:sp>
      <p:sp>
        <p:nvSpPr>
          <p:cNvPr id="30725" name="Footer Placeholder 5">
            <a:extLst>
              <a:ext uri="{FF2B5EF4-FFF2-40B4-BE49-F238E27FC236}">
                <a16:creationId xmlns:a16="http://schemas.microsoft.com/office/drawing/2014/main" id="{D7D91FA2-6669-43AC-92EE-4FC33EF67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0" y="6477000"/>
            <a:ext cx="5029200" cy="7048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Copyright © 2016 Pearson Education Ltd. </a:t>
            </a:r>
          </a:p>
        </p:txBody>
      </p:sp>
      <p:sp>
        <p:nvSpPr>
          <p:cNvPr id="30726" name="Slide Number Placeholder 7">
            <a:extLst>
              <a:ext uri="{FF2B5EF4-FFF2-40B4-BE49-F238E27FC236}">
                <a16:creationId xmlns:a16="http://schemas.microsoft.com/office/drawing/2014/main" id="{9B289269-A6FC-4FFC-BAD4-835A746E0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2-</a:t>
            </a:r>
            <a:fld id="{C23FA46A-EBA8-4F73-9733-C39D1CDBB30B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en-US" sz="1400"/>
          </a:p>
        </p:txBody>
      </p:sp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A6C820BB-ABE4-4AFE-9672-8DA43AA2EC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605118"/>
            <a:ext cx="8229600" cy="69028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6000" dirty="0">
                <a:latin typeface="Times New Roman" panose="02020603050405020304" pitchFamily="18" charset="0"/>
              </a:rPr>
              <a:t>Social Networks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19792FE0-662F-41EF-8726-59DFEEAABD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00200" y="1368426"/>
            <a:ext cx="8839200" cy="5356225"/>
          </a:xfrm>
        </p:spPr>
        <p:txBody>
          <a:bodyPr/>
          <a:lstStyle/>
          <a:p>
            <a:pPr eaLnBrk="1" hangingPunct="1"/>
            <a:r>
              <a:rPr lang="en-US" altLang="en-US" b="1">
                <a:latin typeface="Times New Roman" panose="02020603050405020304" pitchFamily="18" charset="0"/>
              </a:rPr>
              <a:t>Nature of Strong-Tie Vs. Weak-Tie Relationships</a:t>
            </a:r>
          </a:p>
          <a:p>
            <a:pPr lvl="1" eaLnBrk="1" hangingPunct="1"/>
            <a:r>
              <a:rPr lang="en-US" altLang="en-US">
                <a:latin typeface="Times New Roman" panose="02020603050405020304" pitchFamily="18" charset="0"/>
              </a:rPr>
              <a:t>Strong-tie relationships are characterized by frequent interaction and normally form between coworkers, friends, and spouses.</a:t>
            </a:r>
          </a:p>
          <a:p>
            <a:pPr lvl="1" eaLnBrk="1" hangingPunct="1"/>
            <a:r>
              <a:rPr lang="en-US" altLang="en-US">
                <a:latin typeface="Times New Roman" panose="02020603050405020304" pitchFamily="18" charset="0"/>
              </a:rPr>
              <a:t>Weak-tie relationships are characterized by infrequent interaction and form between casual acquaintances.</a:t>
            </a:r>
          </a:p>
          <a:p>
            <a:pPr eaLnBrk="1" hangingPunct="1"/>
            <a:r>
              <a:rPr lang="en-US" altLang="en-US" b="1">
                <a:latin typeface="Times New Roman" panose="02020603050405020304" pitchFamily="18" charset="0"/>
              </a:rPr>
              <a:t>Result</a:t>
            </a:r>
          </a:p>
          <a:p>
            <a:pPr lvl="1" eaLnBrk="1" hangingPunct="1"/>
            <a:r>
              <a:rPr lang="en-US" altLang="en-US">
                <a:latin typeface="Times New Roman" panose="02020603050405020304" pitchFamily="18" charset="0"/>
              </a:rPr>
              <a:t>It is more likely that an entrepreneur will get new business ideas through weak-tie rather than strong-tie relationships. (See next slide.)</a:t>
            </a:r>
          </a:p>
          <a:p>
            <a:pPr lvl="2"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1748" name="Line 4">
            <a:extLst>
              <a:ext uri="{FF2B5EF4-FFF2-40B4-BE49-F238E27FC236}">
                <a16:creationId xmlns:a16="http://schemas.microsoft.com/office/drawing/2014/main" id="{CFCCBAB0-42E3-44FC-8655-85B29C726E83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1371600"/>
            <a:ext cx="9144000" cy="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H"/>
          </a:p>
        </p:txBody>
      </p:sp>
      <p:sp>
        <p:nvSpPr>
          <p:cNvPr id="31749" name="Footer Placeholder 5">
            <a:extLst>
              <a:ext uri="{FF2B5EF4-FFF2-40B4-BE49-F238E27FC236}">
                <a16:creationId xmlns:a16="http://schemas.microsoft.com/office/drawing/2014/main" id="{F4298764-2F53-418B-82EA-F0A6C5772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10400" y="6354764"/>
            <a:ext cx="2819400" cy="5794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Copyright © 2016 Pearson Education Ltd. </a:t>
            </a:r>
          </a:p>
        </p:txBody>
      </p:sp>
      <p:sp>
        <p:nvSpPr>
          <p:cNvPr id="31750" name="Slide Number Placeholder 7">
            <a:extLst>
              <a:ext uri="{FF2B5EF4-FFF2-40B4-BE49-F238E27FC236}">
                <a16:creationId xmlns:a16="http://schemas.microsoft.com/office/drawing/2014/main" id="{D7C93F57-1ACE-4DF7-88F9-6A73DD5D7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2-</a:t>
            </a:r>
            <a:fld id="{E6125EBC-942D-41EE-9316-0006ABB50C7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en-US" sz="1400"/>
          </a:p>
        </p:txBody>
      </p:sp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1D496A57-FC36-429B-9C96-538AA1C9A0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685800"/>
            <a:ext cx="84582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6000" dirty="0">
                <a:latin typeface="Times New Roman" panose="02020603050405020304" pitchFamily="18" charset="0"/>
              </a:rPr>
              <a:t>Social Networks</a:t>
            </a:r>
          </a:p>
        </p:txBody>
      </p:sp>
      <p:sp>
        <p:nvSpPr>
          <p:cNvPr id="32771" name="Line 4">
            <a:extLst>
              <a:ext uri="{FF2B5EF4-FFF2-40B4-BE49-F238E27FC236}">
                <a16:creationId xmlns:a16="http://schemas.microsoft.com/office/drawing/2014/main" id="{F7E48CAB-B93C-4770-B78F-7B81031DF61D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1371600"/>
            <a:ext cx="9144000" cy="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H"/>
          </a:p>
        </p:txBody>
      </p:sp>
      <p:sp>
        <p:nvSpPr>
          <p:cNvPr id="32772" name="Line 6">
            <a:extLst>
              <a:ext uri="{FF2B5EF4-FFF2-40B4-BE49-F238E27FC236}">
                <a16:creationId xmlns:a16="http://schemas.microsoft.com/office/drawing/2014/main" id="{3FA25E0E-6604-4231-8090-07E3D84DD269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2743200"/>
            <a:ext cx="815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H"/>
          </a:p>
        </p:txBody>
      </p:sp>
      <p:sp>
        <p:nvSpPr>
          <p:cNvPr id="32773" name="Text Box 8">
            <a:extLst>
              <a:ext uri="{FF2B5EF4-FFF2-40B4-BE49-F238E27FC236}">
                <a16:creationId xmlns:a16="http://schemas.microsoft.com/office/drawing/2014/main" id="{F89F2880-8BCD-4A61-8A2F-A4568D4ED8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2322702"/>
            <a:ext cx="4038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 b="1" dirty="0">
                <a:latin typeface="Times New Roman" panose="02020603050405020304" pitchFamily="18" charset="0"/>
              </a:rPr>
              <a:t>Strong-Tie Relationships</a:t>
            </a:r>
          </a:p>
        </p:txBody>
      </p:sp>
      <p:sp>
        <p:nvSpPr>
          <p:cNvPr id="32774" name="Text Box 9">
            <a:extLst>
              <a:ext uri="{FF2B5EF4-FFF2-40B4-BE49-F238E27FC236}">
                <a16:creationId xmlns:a16="http://schemas.microsoft.com/office/drawing/2014/main" id="{5728F07B-0341-4D79-BC88-1A6B4E46FD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1419" y="2353657"/>
            <a:ext cx="37639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>
                <a:latin typeface="Times New Roman" panose="02020603050405020304" pitchFamily="18" charset="0"/>
              </a:rPr>
              <a:t>Weak-Tie Relationships</a:t>
            </a:r>
          </a:p>
        </p:txBody>
      </p:sp>
      <p:sp>
        <p:nvSpPr>
          <p:cNvPr id="32775" name="Text Box 11">
            <a:extLst>
              <a:ext uri="{FF2B5EF4-FFF2-40B4-BE49-F238E27FC236}">
                <a16:creationId xmlns:a16="http://schemas.microsoft.com/office/drawing/2014/main" id="{A99A16D7-6734-4CF2-BAB7-51EF1B6FE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971801"/>
            <a:ext cx="4267200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>
                <a:latin typeface="Times New Roman" panose="02020603050405020304" pitchFamily="18" charset="0"/>
              </a:rPr>
              <a:t>These relationships, which typically form between like-minded individuals, tend to reinforce insights and ideas that people already have</a:t>
            </a:r>
            <a:r>
              <a:rPr lang="en-US" altLang="en-US" sz="2800"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32776" name="Text Box 12">
            <a:extLst>
              <a:ext uri="{FF2B5EF4-FFF2-40B4-BE49-F238E27FC236}">
                <a16:creationId xmlns:a16="http://schemas.microsoft.com/office/drawing/2014/main" id="{42B74997-AB00-4423-A00A-02AAAAD10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2971801"/>
            <a:ext cx="4114800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>
                <a:latin typeface="Times New Roman" panose="02020603050405020304" pitchFamily="18" charset="0"/>
              </a:rPr>
              <a:t>These relationships, which form between casual acquaintances, are not as apt to be between like-minded individuals, so one person may say something to another that sparks a completely new idea.</a:t>
            </a:r>
          </a:p>
        </p:txBody>
      </p:sp>
      <p:sp>
        <p:nvSpPr>
          <p:cNvPr id="32777" name="Line 13">
            <a:extLst>
              <a:ext uri="{FF2B5EF4-FFF2-40B4-BE49-F238E27FC236}">
                <a16:creationId xmlns:a16="http://schemas.microsoft.com/office/drawing/2014/main" id="{52770386-AEC9-4B7B-A58C-196A1B503AB6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9800" y="2743200"/>
            <a:ext cx="46038" cy="342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H"/>
          </a:p>
        </p:txBody>
      </p:sp>
      <p:sp>
        <p:nvSpPr>
          <p:cNvPr id="32778" name="Text Box 14">
            <a:extLst>
              <a:ext uri="{FF2B5EF4-FFF2-40B4-BE49-F238E27FC236}">
                <a16:creationId xmlns:a16="http://schemas.microsoft.com/office/drawing/2014/main" id="{91AE7FEE-9E9B-4BC9-A276-BA3A9C2D71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447801"/>
            <a:ext cx="75438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Why weak-tie relationships lead to more new business ideas than strong-tie relationships</a:t>
            </a:r>
          </a:p>
        </p:txBody>
      </p:sp>
      <p:sp>
        <p:nvSpPr>
          <p:cNvPr id="32779" name="Footer Placeholder 11">
            <a:extLst>
              <a:ext uri="{FF2B5EF4-FFF2-40B4-BE49-F238E27FC236}">
                <a16:creationId xmlns:a16="http://schemas.microsoft.com/office/drawing/2014/main" id="{B2177BE9-53F9-403F-AC56-0B9C68B48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81200" y="6511925"/>
            <a:ext cx="5943600" cy="2095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Copyright © 2016 Pearson Education Ltd. </a:t>
            </a:r>
          </a:p>
        </p:txBody>
      </p:sp>
      <p:sp>
        <p:nvSpPr>
          <p:cNvPr id="32780" name="Slide Number Placeholder 13">
            <a:extLst>
              <a:ext uri="{FF2B5EF4-FFF2-40B4-BE49-F238E27FC236}">
                <a16:creationId xmlns:a16="http://schemas.microsoft.com/office/drawing/2014/main" id="{74B369F9-D121-4C4E-AB21-E290CE117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511926"/>
            <a:ext cx="2133600" cy="2127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2-</a:t>
            </a:r>
            <a:fld id="{A08F7925-D421-4D0D-B4D4-F0AF134CEEE1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en-US" sz="1400"/>
          </a:p>
        </p:txBody>
      </p:sp>
    </p:spTree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79B8508B-010F-435B-9B92-85ED923AE0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632012"/>
            <a:ext cx="8229600" cy="66338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8000" dirty="0">
                <a:latin typeface="Times New Roman" panose="02020603050405020304" pitchFamily="18" charset="0"/>
              </a:rPr>
              <a:t>Creativity</a:t>
            </a:r>
            <a:endParaRPr lang="en-US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4C03DAE9-BE67-4825-A048-F1313021FF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58906" y="1812926"/>
            <a:ext cx="9856694" cy="4664073"/>
          </a:xfrm>
        </p:spPr>
        <p:txBody>
          <a:bodyPr/>
          <a:lstStyle/>
          <a:p>
            <a:pPr eaLnBrk="1" hangingPunct="1"/>
            <a:r>
              <a:rPr lang="en-US" altLang="en-US" sz="4000" b="1" dirty="0">
                <a:latin typeface="Times New Roman" panose="02020603050405020304" pitchFamily="18" charset="0"/>
              </a:rPr>
              <a:t>Creativity</a:t>
            </a:r>
          </a:p>
          <a:p>
            <a:pPr lvl="1" eaLnBrk="1" hangingPunct="1"/>
            <a:r>
              <a:rPr lang="en-US" altLang="en-US" sz="3600" dirty="0">
                <a:latin typeface="Times New Roman" panose="02020603050405020304" pitchFamily="18" charset="0"/>
              </a:rPr>
              <a:t>Creativity is the process of generating a novel or useful idea.</a:t>
            </a:r>
          </a:p>
          <a:p>
            <a:pPr lvl="1" eaLnBrk="1" hangingPunct="1"/>
            <a:r>
              <a:rPr lang="en-US" altLang="en-US" sz="3600" dirty="0">
                <a:latin typeface="Times New Roman" panose="02020603050405020304" pitchFamily="18" charset="0"/>
              </a:rPr>
              <a:t>Opportunity recognition may be, at least in part, a creative process.</a:t>
            </a:r>
          </a:p>
          <a:p>
            <a:pPr lvl="1" eaLnBrk="1" hangingPunct="1"/>
            <a:r>
              <a:rPr lang="en-US" altLang="en-US" sz="3600" dirty="0">
                <a:latin typeface="Times New Roman" panose="02020603050405020304" pitchFamily="18" charset="0"/>
              </a:rPr>
              <a:t>For an individual, the creative process can be broken down into five stages, as shown on the next slide.</a:t>
            </a:r>
          </a:p>
        </p:txBody>
      </p:sp>
      <p:sp>
        <p:nvSpPr>
          <p:cNvPr id="33796" name="Line 4">
            <a:extLst>
              <a:ext uri="{FF2B5EF4-FFF2-40B4-BE49-F238E27FC236}">
                <a16:creationId xmlns:a16="http://schemas.microsoft.com/office/drawing/2014/main" id="{C417E507-3425-4C12-9F0E-1EDF30F3CBB0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1371600"/>
            <a:ext cx="9144000" cy="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H"/>
          </a:p>
        </p:txBody>
      </p:sp>
      <p:sp>
        <p:nvSpPr>
          <p:cNvPr id="33797" name="Footer Placeholder 5">
            <a:extLst>
              <a:ext uri="{FF2B5EF4-FFF2-40B4-BE49-F238E27FC236}">
                <a16:creationId xmlns:a16="http://schemas.microsoft.com/office/drawing/2014/main" id="{B1C68B35-2929-40C3-8186-B2A977949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10400" y="6354763"/>
            <a:ext cx="3505200" cy="3667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Copyright © 2016 Pearson Education Ltd. </a:t>
            </a:r>
          </a:p>
        </p:txBody>
      </p:sp>
      <p:sp>
        <p:nvSpPr>
          <p:cNvPr id="33798" name="Slide Number Placeholder 7">
            <a:extLst>
              <a:ext uri="{FF2B5EF4-FFF2-40B4-BE49-F238E27FC236}">
                <a16:creationId xmlns:a16="http://schemas.microsoft.com/office/drawing/2014/main" id="{82B04010-8149-46A6-A1D1-138A7A67D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2-</a:t>
            </a:r>
            <a:fld id="{FBE7A1BC-24BF-4D23-87EC-4769E2F8D09E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en-US" sz="1400"/>
          </a:p>
        </p:txBody>
      </p:sp>
    </p:spTree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AA96E1B8-B956-4186-AA8F-580C474634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806824"/>
            <a:ext cx="8229600" cy="488576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6600" dirty="0">
                <a:latin typeface="Times New Roman" panose="02020603050405020304" pitchFamily="18" charset="0"/>
              </a:rPr>
              <a:t>Creativity</a:t>
            </a:r>
          </a:p>
        </p:txBody>
      </p:sp>
      <p:sp>
        <p:nvSpPr>
          <p:cNvPr id="34819" name="Line 4">
            <a:extLst>
              <a:ext uri="{FF2B5EF4-FFF2-40B4-BE49-F238E27FC236}">
                <a16:creationId xmlns:a16="http://schemas.microsoft.com/office/drawing/2014/main" id="{7FC2E679-8E65-4115-B405-4B0CB176D791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1371600"/>
            <a:ext cx="9144000" cy="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H"/>
          </a:p>
        </p:txBody>
      </p:sp>
      <p:sp>
        <p:nvSpPr>
          <p:cNvPr id="34820" name="Text Box 7">
            <a:extLst>
              <a:ext uri="{FF2B5EF4-FFF2-40B4-BE49-F238E27FC236}">
                <a16:creationId xmlns:a16="http://schemas.microsoft.com/office/drawing/2014/main" id="{6A776288-642A-4AB9-B06B-A98F4BF989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828800"/>
            <a:ext cx="7772400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75000"/>
              </a:lnSpc>
              <a:spcBef>
                <a:spcPct val="50000"/>
              </a:spcBef>
              <a:buFontTx/>
              <a:buNone/>
            </a:pPr>
            <a:r>
              <a:rPr lang="en-US" altLang="en-US" b="1">
                <a:latin typeface="Times New Roman" panose="02020603050405020304" pitchFamily="18" charset="0"/>
              </a:rPr>
              <a:t>Five Steps to Generating Creative Ideas</a:t>
            </a:r>
          </a:p>
        </p:txBody>
      </p:sp>
      <p:pic>
        <p:nvPicPr>
          <p:cNvPr id="34821" name="Picture 1">
            <a:extLst>
              <a:ext uri="{FF2B5EF4-FFF2-40B4-BE49-F238E27FC236}">
                <a16:creationId xmlns:a16="http://schemas.microsoft.com/office/drawing/2014/main" id="{50C17D68-101E-4F7B-9A1B-0704E37D6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39" y="2362200"/>
            <a:ext cx="9026525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E039386A-7618-4A6D-884D-6B9F9D80E2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777874"/>
            <a:ext cx="8229600" cy="3651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600" dirty="0">
                <a:latin typeface="Times New Roman" panose="02020603050405020304" pitchFamily="18" charset="0"/>
              </a:rPr>
              <a:t>Objectives of Lecture 2</a:t>
            </a:r>
            <a:br>
              <a:rPr lang="en-US" altLang="en-US" sz="3600" dirty="0">
                <a:latin typeface="Times New Roman" panose="02020603050405020304" pitchFamily="18" charset="0"/>
              </a:rPr>
            </a:br>
            <a:endParaRPr lang="en-US" altLang="en-US" sz="2000" dirty="0">
              <a:latin typeface="Times New Roman" panose="02020603050405020304" pitchFamily="18" charset="0"/>
            </a:endParaRP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6C5B10E3-3DA3-4D3C-8AD3-75A14BE186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2671" y="1228914"/>
            <a:ext cx="10381130" cy="4525962"/>
          </a:xfrm>
        </p:spPr>
        <p:txBody>
          <a:bodyPr/>
          <a:lstStyle/>
          <a:p>
            <a:pPr marL="514350" indent="-514350">
              <a:buFontTx/>
              <a:buAutoNum type="arabicPeriod" startAt="5"/>
              <a:defRPr/>
            </a:pPr>
            <a:r>
              <a:rPr lang="en-US" altLang="en-US" dirty="0">
                <a:latin typeface="Times New Roman" panose="02020603050405020304" pitchFamily="18" charset="0"/>
              </a:rPr>
              <a:t>Discuss actions to take to encourage continuous development of new ideas in entrepreneurial firms.</a:t>
            </a:r>
          </a:p>
        </p:txBody>
      </p:sp>
      <p:sp>
        <p:nvSpPr>
          <p:cNvPr id="9220" name="Line 4">
            <a:extLst>
              <a:ext uri="{FF2B5EF4-FFF2-40B4-BE49-F238E27FC236}">
                <a16:creationId xmlns:a16="http://schemas.microsoft.com/office/drawing/2014/main" id="{1E46AA03-3CA5-4F6E-9C86-CE113CAC0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1143000"/>
            <a:ext cx="9144000" cy="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H"/>
          </a:p>
        </p:txBody>
      </p:sp>
      <p:sp>
        <p:nvSpPr>
          <p:cNvPr id="9221" name="Footer Placeholder 5">
            <a:extLst>
              <a:ext uri="{FF2B5EF4-FFF2-40B4-BE49-F238E27FC236}">
                <a16:creationId xmlns:a16="http://schemas.microsoft.com/office/drawing/2014/main" id="{A11F1E8F-B122-42BA-8A8E-27E775EE4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Copyright © 2016 Pearson Education Ltd. </a:t>
            </a:r>
          </a:p>
        </p:txBody>
      </p:sp>
      <p:sp>
        <p:nvSpPr>
          <p:cNvPr id="9222" name="Slide Number Placeholder 7">
            <a:extLst>
              <a:ext uri="{FF2B5EF4-FFF2-40B4-BE49-F238E27FC236}">
                <a16:creationId xmlns:a16="http://schemas.microsoft.com/office/drawing/2014/main" id="{1C44BC5B-66CC-43DA-9C83-C9AD65933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2-</a:t>
            </a:r>
            <a:fld id="{AA64CFC1-67B8-4026-A964-A46E1698EE7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400"/>
          </a:p>
        </p:txBody>
      </p: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6D1C91CD-62C5-4DA9-A2E3-78ACE5602E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76400" y="860612"/>
            <a:ext cx="8763000" cy="43478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600" dirty="0">
                <a:latin typeface="Times New Roman" panose="02020603050405020304" pitchFamily="18" charset="0"/>
              </a:rPr>
              <a:t>Full View of the Opportunity Recognition Process</a:t>
            </a:r>
          </a:p>
        </p:txBody>
      </p:sp>
      <p:sp>
        <p:nvSpPr>
          <p:cNvPr id="35844" name="Text Box 8">
            <a:extLst>
              <a:ext uri="{FF2B5EF4-FFF2-40B4-BE49-F238E27FC236}">
                <a16:creationId xmlns:a16="http://schemas.microsoft.com/office/drawing/2014/main" id="{7C275FEA-0B64-428B-B09F-26B71D3FAB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1988" y="1411289"/>
            <a:ext cx="8305800" cy="75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Depicts the connection between an awareness of emerging trends and the personal characteristics of the entrepreneur</a:t>
            </a:r>
          </a:p>
        </p:txBody>
      </p:sp>
      <p:sp>
        <p:nvSpPr>
          <p:cNvPr id="35845" name="Footer Placeholder 6">
            <a:extLst>
              <a:ext uri="{FF2B5EF4-FFF2-40B4-BE49-F238E27FC236}">
                <a16:creationId xmlns:a16="http://schemas.microsoft.com/office/drawing/2014/main" id="{2AF2E6F5-C49D-4ED0-B2DA-89DA69678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81200" y="6477001"/>
            <a:ext cx="5943600" cy="244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Copyright © 2016 Pearson Education Ltd. </a:t>
            </a:r>
          </a:p>
        </p:txBody>
      </p:sp>
      <p:sp>
        <p:nvSpPr>
          <p:cNvPr id="35846" name="Slide Number Placeholder 8">
            <a:extLst>
              <a:ext uri="{FF2B5EF4-FFF2-40B4-BE49-F238E27FC236}">
                <a16:creationId xmlns:a16="http://schemas.microsoft.com/office/drawing/2014/main" id="{46244BBC-C2BD-4C52-9C39-623F1B21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2-</a:t>
            </a:r>
            <a:fld id="{80BB8AF5-C250-49B8-B4C4-989B773A31E6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en-US" sz="1400"/>
          </a:p>
        </p:txBody>
      </p:sp>
      <p:pic>
        <p:nvPicPr>
          <p:cNvPr id="35847" name="Picture 1">
            <a:extLst>
              <a:ext uri="{FF2B5EF4-FFF2-40B4-BE49-F238E27FC236}">
                <a16:creationId xmlns:a16="http://schemas.microsoft.com/office/drawing/2014/main" id="{3DD69C74-5FD3-4C78-A426-8F11D8A6D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206626"/>
            <a:ext cx="8763000" cy="427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75F18057-AB6A-4ADE-9BEA-87E63DA0A0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682624"/>
            <a:ext cx="8229600" cy="6127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b="1" dirty="0">
                <a:latin typeface="Times New Roman" panose="02020603050405020304" pitchFamily="18" charset="0"/>
              </a:rPr>
              <a:t>Techniques for Generating Ideas</a:t>
            </a:r>
          </a:p>
        </p:txBody>
      </p:sp>
      <p:sp>
        <p:nvSpPr>
          <p:cNvPr id="36867" name="Line 4">
            <a:extLst>
              <a:ext uri="{FF2B5EF4-FFF2-40B4-BE49-F238E27FC236}">
                <a16:creationId xmlns:a16="http://schemas.microsoft.com/office/drawing/2014/main" id="{DAF42DA5-4C41-4D1B-BB9C-33191C9CB77C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1371600"/>
            <a:ext cx="9144000" cy="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H"/>
          </a:p>
        </p:txBody>
      </p:sp>
      <p:sp>
        <p:nvSpPr>
          <p:cNvPr id="36868" name="Rectangle 8">
            <a:extLst>
              <a:ext uri="{FF2B5EF4-FFF2-40B4-BE49-F238E27FC236}">
                <a16:creationId xmlns:a16="http://schemas.microsoft.com/office/drawing/2014/main" id="{69614C06-57CB-424C-A6C8-441ED4BF7E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2438400"/>
            <a:ext cx="4114800" cy="609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800">
                <a:latin typeface="Times New Roman" panose="02020603050405020304" pitchFamily="18" charset="0"/>
              </a:rPr>
              <a:t>Brainstorming</a:t>
            </a:r>
          </a:p>
        </p:txBody>
      </p:sp>
      <p:sp>
        <p:nvSpPr>
          <p:cNvPr id="36869" name="Rectangle 9">
            <a:extLst>
              <a:ext uri="{FF2B5EF4-FFF2-40B4-BE49-F238E27FC236}">
                <a16:creationId xmlns:a16="http://schemas.microsoft.com/office/drawing/2014/main" id="{BBEC3556-2B3E-492D-A65A-050CB3FC7F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2435225"/>
            <a:ext cx="4114800" cy="609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5400">
                <a:latin typeface="Times New Roman" panose="02020603050405020304" pitchFamily="18" charset="0"/>
              </a:rPr>
              <a:t>Focus Groups</a:t>
            </a:r>
          </a:p>
        </p:txBody>
      </p:sp>
      <p:sp>
        <p:nvSpPr>
          <p:cNvPr id="36870" name="Rectangle 10">
            <a:extLst>
              <a:ext uri="{FF2B5EF4-FFF2-40B4-BE49-F238E27FC236}">
                <a16:creationId xmlns:a16="http://schemas.microsoft.com/office/drawing/2014/main" id="{59FE41EE-08AF-4AAA-8D7C-62116B199B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3733800"/>
            <a:ext cx="5715000" cy="15240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5400">
                <a:latin typeface="Times New Roman" panose="02020603050405020304" pitchFamily="18" charset="0"/>
              </a:rPr>
              <a:t>Library and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5400">
                <a:latin typeface="Times New Roman" panose="02020603050405020304" pitchFamily="18" charset="0"/>
              </a:rPr>
              <a:t>Internet Research</a:t>
            </a:r>
          </a:p>
        </p:txBody>
      </p:sp>
      <p:sp>
        <p:nvSpPr>
          <p:cNvPr id="36871" name="Footer Placeholder 7">
            <a:extLst>
              <a:ext uri="{FF2B5EF4-FFF2-40B4-BE49-F238E27FC236}">
                <a16:creationId xmlns:a16="http://schemas.microsoft.com/office/drawing/2014/main" id="{4BFF015D-1CD9-4BDC-8092-574975804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Copyright © 2016 Pearson Education Ltd. </a:t>
            </a:r>
          </a:p>
        </p:txBody>
      </p:sp>
      <p:sp>
        <p:nvSpPr>
          <p:cNvPr id="36872" name="Slide Number Placeholder 8">
            <a:extLst>
              <a:ext uri="{FF2B5EF4-FFF2-40B4-BE49-F238E27FC236}">
                <a16:creationId xmlns:a16="http://schemas.microsoft.com/office/drawing/2014/main" id="{AB5ED6F2-AD03-495E-863A-35332271B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2-</a:t>
            </a:r>
            <a:fld id="{58B599A2-9ABA-4998-B101-00F551321ADD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en-US" sz="1400"/>
          </a:p>
        </p:txBody>
      </p:sp>
    </p:spTree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646ACEF7-3D1B-4D41-8ADB-56C97EAC2A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19300" y="704850"/>
            <a:ext cx="8229600" cy="5524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800" dirty="0">
                <a:latin typeface="Times New Roman" panose="02020603050405020304" pitchFamily="18" charset="0"/>
              </a:rPr>
              <a:t>Brainstorming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030AC003-3D38-4668-925C-8D96625832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76400" y="1295400"/>
            <a:ext cx="8915400" cy="5486400"/>
          </a:xfrm>
        </p:spPr>
        <p:txBody>
          <a:bodyPr/>
          <a:lstStyle/>
          <a:p>
            <a:pPr lvl="1" eaLnBrk="1" hangingPunct="1"/>
            <a:r>
              <a:rPr lang="en-US" altLang="en-US" sz="3200">
                <a:latin typeface="Times New Roman" panose="02020603050405020304" pitchFamily="18" charset="0"/>
              </a:rPr>
              <a:t>Is a technique used to generate a large number of ideas and solutions to problems quickly.</a:t>
            </a:r>
          </a:p>
          <a:p>
            <a:pPr lvl="1" eaLnBrk="1" hangingPunct="1"/>
            <a:r>
              <a:rPr lang="en-US" altLang="en-US" sz="3200">
                <a:latin typeface="Times New Roman" panose="02020603050405020304" pitchFamily="18" charset="0"/>
              </a:rPr>
              <a:t>A brainstorming “session” typically involves a group of people, and should be targeted to a specific topic.</a:t>
            </a:r>
          </a:p>
          <a:p>
            <a:pPr lvl="1" eaLnBrk="1" hangingPunct="1"/>
            <a:r>
              <a:rPr lang="en-US" altLang="en-US" sz="3200">
                <a:latin typeface="Times New Roman" panose="02020603050405020304" pitchFamily="18" charset="0"/>
              </a:rPr>
              <a:t>Rules for a brainstorming session:</a:t>
            </a:r>
          </a:p>
          <a:p>
            <a:pPr lvl="2" eaLnBrk="1" hangingPunct="1"/>
            <a:r>
              <a:rPr lang="en-US" altLang="en-US" sz="2800">
                <a:latin typeface="Times New Roman" panose="02020603050405020304" pitchFamily="18" charset="0"/>
              </a:rPr>
              <a:t>No criticism.</a:t>
            </a:r>
          </a:p>
          <a:p>
            <a:pPr lvl="2" eaLnBrk="1" hangingPunct="1"/>
            <a:r>
              <a:rPr lang="en-US" altLang="en-US" sz="2800">
                <a:latin typeface="Times New Roman" panose="02020603050405020304" pitchFamily="18" charset="0"/>
              </a:rPr>
              <a:t>Freewheeling is encouraged.</a:t>
            </a:r>
          </a:p>
          <a:p>
            <a:pPr lvl="2" eaLnBrk="1" hangingPunct="1"/>
            <a:r>
              <a:rPr lang="en-US" altLang="en-US" sz="2800">
                <a:latin typeface="Times New Roman" panose="02020603050405020304" pitchFamily="18" charset="0"/>
              </a:rPr>
              <a:t>The session should move quickly.</a:t>
            </a:r>
          </a:p>
          <a:p>
            <a:pPr lvl="2" eaLnBrk="1" hangingPunct="1"/>
            <a:r>
              <a:rPr lang="en-US" altLang="en-US" sz="2800">
                <a:latin typeface="Times New Roman" panose="02020603050405020304" pitchFamily="18" charset="0"/>
              </a:rPr>
              <a:t>Leap-frogging is encouraged.</a:t>
            </a:r>
          </a:p>
        </p:txBody>
      </p:sp>
      <p:sp>
        <p:nvSpPr>
          <p:cNvPr id="37892" name="Line 4">
            <a:extLst>
              <a:ext uri="{FF2B5EF4-FFF2-40B4-BE49-F238E27FC236}">
                <a16:creationId xmlns:a16="http://schemas.microsoft.com/office/drawing/2014/main" id="{C2EF5856-78C6-4B47-A1CE-F724C3699BC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1371600"/>
            <a:ext cx="9144000" cy="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H"/>
          </a:p>
        </p:txBody>
      </p:sp>
      <p:sp>
        <p:nvSpPr>
          <p:cNvPr id="37893" name="Footer Placeholder 5">
            <a:extLst>
              <a:ext uri="{FF2B5EF4-FFF2-40B4-BE49-F238E27FC236}">
                <a16:creationId xmlns:a16="http://schemas.microsoft.com/office/drawing/2014/main" id="{395EEAC9-B332-40DC-926B-BB8D7A3BB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400800"/>
            <a:ext cx="3352800" cy="3238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Copyright © 2016 Pearson Education Ltd. </a:t>
            </a:r>
          </a:p>
        </p:txBody>
      </p:sp>
      <p:sp>
        <p:nvSpPr>
          <p:cNvPr id="37894" name="Slide Number Placeholder 7">
            <a:extLst>
              <a:ext uri="{FF2B5EF4-FFF2-40B4-BE49-F238E27FC236}">
                <a16:creationId xmlns:a16="http://schemas.microsoft.com/office/drawing/2014/main" id="{82CA2607-B1DA-4665-B91D-0283793A1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2-</a:t>
            </a:r>
            <a:fld id="{24FED260-9A6A-4591-AA8C-8320E78E2FC2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en-US" sz="1400"/>
          </a:p>
        </p:txBody>
      </p:sp>
    </p:spTree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E8DFA7C4-095C-4B3A-BF39-DA4D7FD6BE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753034"/>
            <a:ext cx="8229600" cy="54236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7200" dirty="0">
                <a:latin typeface="Times New Roman" panose="02020603050405020304" pitchFamily="18" charset="0"/>
              </a:rPr>
              <a:t>Focus Groups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8E2B76D1-E294-450D-AB42-731AF4E4B0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668184"/>
            <a:ext cx="9677400" cy="4632323"/>
          </a:xfrm>
        </p:spPr>
        <p:txBody>
          <a:bodyPr/>
          <a:lstStyle/>
          <a:p>
            <a:pPr lvl="1" eaLnBrk="1" hangingPunct="1"/>
            <a:r>
              <a:rPr lang="en-US" altLang="en-US" sz="3200" dirty="0">
                <a:latin typeface="Times New Roman" panose="02020603050405020304" pitchFamily="18" charset="0"/>
              </a:rPr>
              <a:t>A focus group is a gathering of five to ten people, who have been selected based on their common characteristics relative to the issues being discussed.</a:t>
            </a:r>
          </a:p>
          <a:p>
            <a:pPr lvl="1" eaLnBrk="1" hangingPunct="1"/>
            <a:r>
              <a:rPr lang="en-US" altLang="en-US" sz="3200" dirty="0">
                <a:latin typeface="Times New Roman" panose="02020603050405020304" pitchFamily="18" charset="0"/>
              </a:rPr>
              <a:t>These groups are led by a trained moderator, who uses the internal dynamics of the group environment to gain insight into why people feel the way they do about a particular issue.</a:t>
            </a:r>
          </a:p>
          <a:p>
            <a:pPr lvl="1" eaLnBrk="1" hangingPunct="1"/>
            <a:r>
              <a:rPr lang="en-US" altLang="en-US" sz="3200" dirty="0">
                <a:latin typeface="Times New Roman" panose="02020603050405020304" pitchFamily="18" charset="0"/>
              </a:rPr>
              <a:t>Although focus groups are used for a variety of purposes, they can be used to help generate new business ideas.</a:t>
            </a:r>
          </a:p>
        </p:txBody>
      </p:sp>
      <p:sp>
        <p:nvSpPr>
          <p:cNvPr id="38916" name="Line 4">
            <a:extLst>
              <a:ext uri="{FF2B5EF4-FFF2-40B4-BE49-F238E27FC236}">
                <a16:creationId xmlns:a16="http://schemas.microsoft.com/office/drawing/2014/main" id="{A0E227C2-F7B4-4CEB-9308-1C1B77063612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1371600"/>
            <a:ext cx="9144000" cy="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H"/>
          </a:p>
        </p:txBody>
      </p:sp>
      <p:sp>
        <p:nvSpPr>
          <p:cNvPr id="38917" name="Footer Placeholder 5">
            <a:extLst>
              <a:ext uri="{FF2B5EF4-FFF2-40B4-BE49-F238E27FC236}">
                <a16:creationId xmlns:a16="http://schemas.microsoft.com/office/drawing/2014/main" id="{86576921-07B4-4F14-A2FB-19F8380C0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53000" y="6400801"/>
            <a:ext cx="4724400" cy="3206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Copyright © 2016 Pearson Education Ltd. </a:t>
            </a:r>
          </a:p>
        </p:txBody>
      </p:sp>
      <p:sp>
        <p:nvSpPr>
          <p:cNvPr id="38918" name="Slide Number Placeholder 7">
            <a:extLst>
              <a:ext uri="{FF2B5EF4-FFF2-40B4-BE49-F238E27FC236}">
                <a16:creationId xmlns:a16="http://schemas.microsoft.com/office/drawing/2014/main" id="{2B7A47A7-3B3D-444D-BB0F-89766E2D8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2-</a:t>
            </a:r>
            <a:fld id="{F0A19AD6-1319-4ED3-9C33-D9E3345CDDA5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en-US" sz="1400"/>
          </a:p>
        </p:txBody>
      </p:sp>
    </p:spTree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8E043FFC-F75C-4B59-8A43-80E39D5A4B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578224"/>
            <a:ext cx="8229600" cy="79337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>
                <a:latin typeface="Times New Roman" panose="02020603050405020304" pitchFamily="18" charset="0"/>
              </a:rPr>
              <a:t>Library and Internet Research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772FBC8A-216A-4828-9ECF-4D7E3AA126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7165" y="1600201"/>
            <a:ext cx="9363635" cy="4525963"/>
          </a:xfrm>
        </p:spPr>
        <p:txBody>
          <a:bodyPr/>
          <a:lstStyle/>
          <a:p>
            <a:pPr eaLnBrk="1" hangingPunct="1"/>
            <a:r>
              <a:rPr lang="en-US" altLang="en-US" sz="3600" b="1" dirty="0">
                <a:latin typeface="Times New Roman" panose="02020603050405020304" pitchFamily="18" charset="0"/>
              </a:rPr>
              <a:t>Library Research</a:t>
            </a:r>
          </a:p>
          <a:p>
            <a:pPr lvl="1" eaLnBrk="1" hangingPunct="1"/>
            <a:r>
              <a:rPr lang="en-US" altLang="en-US" dirty="0">
                <a:latin typeface="Times New Roman" panose="02020603050405020304" pitchFamily="18" charset="0"/>
              </a:rPr>
              <a:t>Libraries are an often underutilized source of information for generating new business ideas.</a:t>
            </a:r>
          </a:p>
          <a:p>
            <a:pPr lvl="1" eaLnBrk="1" hangingPunct="1"/>
            <a:r>
              <a:rPr lang="en-US" altLang="en-US" dirty="0">
                <a:latin typeface="Times New Roman" panose="02020603050405020304" pitchFamily="18" charset="0"/>
              </a:rPr>
              <a:t>The best approach is to talk to a reference librarian, who can point out useful resources, such as industry-specific magazines, trade journals, and industry reports.</a:t>
            </a:r>
          </a:p>
          <a:p>
            <a:pPr lvl="1" eaLnBrk="1" hangingPunct="1"/>
            <a:r>
              <a:rPr lang="en-US" altLang="en-US" dirty="0">
                <a:latin typeface="Times New Roman" panose="02020603050405020304" pitchFamily="18" charset="0"/>
              </a:rPr>
              <a:t>Simply browsing through several issues of a trade journal or an industry report on a topic can spark new ideas.</a:t>
            </a:r>
            <a:endParaRPr lang="en-US" altLang="en-US" sz="3200" dirty="0">
              <a:latin typeface="Times New Roman" panose="02020603050405020304" pitchFamily="18" charset="0"/>
            </a:endParaRPr>
          </a:p>
          <a:p>
            <a:pPr lvl="1" eaLnBrk="1" hangingPunct="1"/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39940" name="Line 4">
            <a:extLst>
              <a:ext uri="{FF2B5EF4-FFF2-40B4-BE49-F238E27FC236}">
                <a16:creationId xmlns:a16="http://schemas.microsoft.com/office/drawing/2014/main" id="{D95AF8F2-E193-41F9-98F1-0D75F9948F3D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1371600"/>
            <a:ext cx="9144000" cy="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H"/>
          </a:p>
        </p:txBody>
      </p:sp>
      <p:sp>
        <p:nvSpPr>
          <p:cNvPr id="39941" name="Footer Placeholder 5">
            <a:extLst>
              <a:ext uri="{FF2B5EF4-FFF2-40B4-BE49-F238E27FC236}">
                <a16:creationId xmlns:a16="http://schemas.microsoft.com/office/drawing/2014/main" id="{25A31559-62C8-46C2-8D64-8953D939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Copyright © 2016 Pearson Education Ltd. </a:t>
            </a:r>
          </a:p>
        </p:txBody>
      </p:sp>
      <p:sp>
        <p:nvSpPr>
          <p:cNvPr id="39942" name="Slide Number Placeholder 7">
            <a:extLst>
              <a:ext uri="{FF2B5EF4-FFF2-40B4-BE49-F238E27FC236}">
                <a16:creationId xmlns:a16="http://schemas.microsoft.com/office/drawing/2014/main" id="{2BFA4F0E-C14A-4CED-9D70-BB14EDA81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2-</a:t>
            </a:r>
            <a:fld id="{10A31507-C7A4-48BF-AB5C-447A78FC1CB6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en-US" sz="1400"/>
          </a:p>
        </p:txBody>
      </p:sp>
    </p:spTree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C3C277D6-B8BE-4BE8-B305-D413807FF3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609600"/>
            <a:ext cx="8229600" cy="685800"/>
          </a:xfrm>
        </p:spPr>
        <p:txBody>
          <a:bodyPr/>
          <a:lstStyle/>
          <a:p>
            <a:pPr eaLnBrk="1" hangingPunct="1"/>
            <a:r>
              <a:rPr lang="en-US" altLang="en-US" sz="4000" dirty="0">
                <a:latin typeface="Times New Roman" panose="02020603050405020304" pitchFamily="18" charset="0"/>
              </a:rPr>
              <a:t>Library and Internet Research </a:t>
            </a:r>
            <a:endParaRPr lang="en-US" altLang="en-US" sz="3600" dirty="0">
              <a:latin typeface="Times New Roman" panose="02020603050405020304" pitchFamily="18" charset="0"/>
            </a:endParaRPr>
          </a:p>
        </p:txBody>
      </p:sp>
      <p:sp>
        <p:nvSpPr>
          <p:cNvPr id="40963" name="Line 4">
            <a:extLst>
              <a:ext uri="{FF2B5EF4-FFF2-40B4-BE49-F238E27FC236}">
                <a16:creationId xmlns:a16="http://schemas.microsoft.com/office/drawing/2014/main" id="{E09F702B-2BF6-4EDF-9639-572CDA510ACF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1219200"/>
            <a:ext cx="9144000" cy="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H"/>
          </a:p>
        </p:txBody>
      </p:sp>
      <p:sp>
        <p:nvSpPr>
          <p:cNvPr id="40964" name="Text Box 4">
            <a:extLst>
              <a:ext uri="{FF2B5EF4-FFF2-40B4-BE49-F238E27FC236}">
                <a16:creationId xmlns:a16="http://schemas.microsoft.com/office/drawing/2014/main" id="{65B50D45-12F1-4964-8527-A7F0B38B04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1981201"/>
            <a:ext cx="4038600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>
                <a:latin typeface="Times New Roman" panose="02020603050405020304" pitchFamily="18" charset="0"/>
              </a:rPr>
              <a:t>Large public and university libraries typically have access to search engines and industry reports that would cost thousands of dollars to access on your own.</a:t>
            </a:r>
          </a:p>
        </p:txBody>
      </p:sp>
      <p:sp>
        <p:nvSpPr>
          <p:cNvPr id="40965" name="Rectangle 5">
            <a:extLst>
              <a:ext uri="{FF2B5EF4-FFF2-40B4-BE49-F238E27FC236}">
                <a16:creationId xmlns:a16="http://schemas.microsoft.com/office/drawing/2014/main" id="{A087235D-5AE4-4B06-B163-01A48B231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1524000"/>
            <a:ext cx="4267200" cy="4724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40966" name="TextBox 13">
            <a:extLst>
              <a:ext uri="{FF2B5EF4-FFF2-40B4-BE49-F238E27FC236}">
                <a16:creationId xmlns:a16="http://schemas.microsoft.com/office/drawing/2014/main" id="{E26BA5DF-9AD1-4014-AF57-7510238767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1676401"/>
            <a:ext cx="3810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40967" name="TextBox 9">
            <a:extLst>
              <a:ext uri="{FF2B5EF4-FFF2-40B4-BE49-F238E27FC236}">
                <a16:creationId xmlns:a16="http://schemas.microsoft.com/office/drawing/2014/main" id="{7B108084-8738-40B8-94D0-F2FA9D9489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1676401"/>
            <a:ext cx="3810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Examples of Useful Search Engines and Industry Reports</a:t>
            </a:r>
          </a:p>
        </p:txBody>
      </p:sp>
      <p:sp>
        <p:nvSpPr>
          <p:cNvPr id="40968" name="TextBox 12">
            <a:extLst>
              <a:ext uri="{FF2B5EF4-FFF2-40B4-BE49-F238E27FC236}">
                <a16:creationId xmlns:a16="http://schemas.microsoft.com/office/drawing/2014/main" id="{DED39C09-ACCF-4751-9246-43C58C03B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2590800"/>
            <a:ext cx="4038600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>
                <a:latin typeface="Times New Roman" panose="02020603050405020304" pitchFamily="18" charset="0"/>
              </a:rPr>
              <a:t> </a:t>
            </a:r>
            <a:r>
              <a:rPr lang="en-US" altLang="en-US">
                <a:latin typeface="Times New Roman" panose="02020603050405020304" pitchFamily="18" charset="0"/>
              </a:rPr>
              <a:t>BizMiner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</a:rPr>
              <a:t> ProQuest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</a:rPr>
              <a:t> IBISWorld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</a:rPr>
              <a:t> Mintel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</a:rPr>
              <a:t> LexisNexis Academic</a:t>
            </a:r>
          </a:p>
        </p:txBody>
      </p:sp>
      <p:sp>
        <p:nvSpPr>
          <p:cNvPr id="40969" name="Footer Placeholder 9">
            <a:extLst>
              <a:ext uri="{FF2B5EF4-FFF2-40B4-BE49-F238E27FC236}">
                <a16:creationId xmlns:a16="http://schemas.microsoft.com/office/drawing/2014/main" id="{C9DA9905-1A15-49D3-8B38-9C48FBDCB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Copyright © 2016 Pearson Education Ltd. </a:t>
            </a:r>
          </a:p>
        </p:txBody>
      </p:sp>
      <p:sp>
        <p:nvSpPr>
          <p:cNvPr id="40970" name="Slide Number Placeholder 10">
            <a:extLst>
              <a:ext uri="{FF2B5EF4-FFF2-40B4-BE49-F238E27FC236}">
                <a16:creationId xmlns:a16="http://schemas.microsoft.com/office/drawing/2014/main" id="{EABD1A2D-DED8-4890-9A89-54119C3B0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2-</a:t>
            </a:r>
            <a:fld id="{F3D95BA7-8334-4B9E-BFFC-E3CB4E82DD83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en-US" sz="1400"/>
          </a:p>
        </p:txBody>
      </p:sp>
    </p:spTree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7C362461-29B5-4C70-BC52-21A32AD752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551328"/>
            <a:ext cx="8229600" cy="820271"/>
          </a:xfrm>
        </p:spPr>
        <p:txBody>
          <a:bodyPr/>
          <a:lstStyle/>
          <a:p>
            <a:pPr eaLnBrk="1" hangingPunct="1"/>
            <a:r>
              <a:rPr lang="en-US" altLang="en-US" sz="4000" dirty="0">
                <a:latin typeface="Times New Roman" panose="02020603050405020304" pitchFamily="18" charset="0"/>
              </a:rPr>
              <a:t>Library and Internet Research</a:t>
            </a:r>
            <a:endParaRPr lang="en-US" altLang="en-US" sz="3600" dirty="0">
              <a:latin typeface="Times New Roman" panose="02020603050405020304" pitchFamily="18" charset="0"/>
            </a:endParaRP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C8EF2A45-A665-4558-84E0-7A924CA978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667436"/>
            <a:ext cx="10255624" cy="4885765"/>
          </a:xfrm>
        </p:spPr>
        <p:txBody>
          <a:bodyPr/>
          <a:lstStyle/>
          <a:p>
            <a:pPr eaLnBrk="1" hangingPunct="1"/>
            <a:r>
              <a:rPr lang="en-US" altLang="en-US" sz="4000" b="1" dirty="0">
                <a:latin typeface="Times New Roman" panose="02020603050405020304" pitchFamily="18" charset="0"/>
              </a:rPr>
              <a:t>Internet Research</a:t>
            </a:r>
          </a:p>
          <a:p>
            <a:pPr lvl="1" eaLnBrk="1" hangingPunct="1"/>
            <a:r>
              <a:rPr lang="en-US" altLang="en-US" sz="3200" dirty="0">
                <a:latin typeface="Times New Roman" panose="02020603050405020304" pitchFamily="18" charset="0"/>
              </a:rPr>
              <a:t>If you are starting from scratch, simply typing “new business ideas” into a search engine will produce links to newspapers and magazine articles about the “hottest” new business ideas.</a:t>
            </a:r>
          </a:p>
          <a:p>
            <a:pPr lvl="1" eaLnBrk="1" hangingPunct="1"/>
            <a:r>
              <a:rPr lang="en-US" altLang="en-US" sz="3200" dirty="0">
                <a:latin typeface="Times New Roman" panose="02020603050405020304" pitchFamily="18" charset="0"/>
              </a:rPr>
              <a:t>If you have a specific topic in mind, setting up Google mail alerts will provide you with links to a constant stream of newspaper articles, blog posts, and news releases about the topic.</a:t>
            </a:r>
          </a:p>
          <a:p>
            <a:pPr lvl="1" eaLnBrk="1" hangingPunct="1"/>
            <a:r>
              <a:rPr lang="en-US" altLang="en-US" sz="3200" dirty="0">
                <a:latin typeface="Times New Roman" panose="02020603050405020304" pitchFamily="18" charset="0"/>
              </a:rPr>
              <a:t>Targeted searches are also useful.</a:t>
            </a:r>
          </a:p>
        </p:txBody>
      </p:sp>
      <p:sp>
        <p:nvSpPr>
          <p:cNvPr id="41988" name="Line 4">
            <a:extLst>
              <a:ext uri="{FF2B5EF4-FFF2-40B4-BE49-F238E27FC236}">
                <a16:creationId xmlns:a16="http://schemas.microsoft.com/office/drawing/2014/main" id="{12A90F5E-35E1-4419-A9AA-0B0B34CB085A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1371600"/>
            <a:ext cx="9144000" cy="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H"/>
          </a:p>
        </p:txBody>
      </p:sp>
      <p:sp>
        <p:nvSpPr>
          <p:cNvPr id="41989" name="Footer Placeholder 5">
            <a:extLst>
              <a:ext uri="{FF2B5EF4-FFF2-40B4-BE49-F238E27FC236}">
                <a16:creationId xmlns:a16="http://schemas.microsoft.com/office/drawing/2014/main" id="{31AAE32E-DA79-4CA9-8EFF-DB9CFCD9F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7000" y="6477000"/>
            <a:ext cx="3733800" cy="3698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Copyright © 2016 Pearson Education Ltd. </a:t>
            </a:r>
          </a:p>
        </p:txBody>
      </p:sp>
      <p:sp>
        <p:nvSpPr>
          <p:cNvPr id="41990" name="Slide Number Placeholder 7">
            <a:extLst>
              <a:ext uri="{FF2B5EF4-FFF2-40B4-BE49-F238E27FC236}">
                <a16:creationId xmlns:a16="http://schemas.microsoft.com/office/drawing/2014/main" id="{B4F1B8D7-5763-41F4-9355-24E74E23F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2-</a:t>
            </a:r>
            <a:fld id="{5D5F8ED9-C577-4671-BF95-31FFCB5B1D71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en-US" sz="1400"/>
          </a:p>
        </p:txBody>
      </p:sp>
    </p:spTree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A927E367-BD0C-4C0C-A37B-F454CB0FE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645458"/>
            <a:ext cx="8229600" cy="649941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6600" dirty="0">
                <a:latin typeface="Times New Roman" panose="02020603050405020304" pitchFamily="18" charset="0"/>
              </a:rPr>
              <a:t>Other Techniques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DAAD16C4-FE7A-4CFF-B251-9ABA07B67A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26141" y="1416050"/>
            <a:ext cx="9789459" cy="5137150"/>
          </a:xfrm>
        </p:spPr>
        <p:txBody>
          <a:bodyPr/>
          <a:lstStyle/>
          <a:p>
            <a:pPr eaLnBrk="1" hangingPunct="1"/>
            <a:r>
              <a:rPr lang="en-US" altLang="en-US" sz="4400" b="1" dirty="0">
                <a:latin typeface="Times New Roman" panose="02020603050405020304" pitchFamily="18" charset="0"/>
              </a:rPr>
              <a:t>Customer Advisory Boards</a:t>
            </a:r>
          </a:p>
          <a:p>
            <a:pPr lvl="1" eaLnBrk="1" hangingPunct="1"/>
            <a:r>
              <a:rPr lang="en-US" altLang="en-US" sz="3600" dirty="0">
                <a:latin typeface="Times New Roman" panose="02020603050405020304" pitchFamily="18" charset="0"/>
              </a:rPr>
              <a:t>Some companies set up customer advisory boards that meet regularly to discuss needs, wants, and problems that may lead to new ideas. </a:t>
            </a:r>
          </a:p>
          <a:p>
            <a:pPr eaLnBrk="1" hangingPunct="1"/>
            <a:r>
              <a:rPr lang="en-US" altLang="en-US" sz="4000" dirty="0">
                <a:latin typeface="Times New Roman" panose="02020603050405020304" pitchFamily="18" charset="0"/>
              </a:rPr>
              <a:t>Day-In-The-Life Research</a:t>
            </a:r>
          </a:p>
          <a:p>
            <a:pPr lvl="1" eaLnBrk="1" hangingPunct="1"/>
            <a:r>
              <a:rPr lang="en-US" altLang="en-US" sz="3600" dirty="0">
                <a:latin typeface="Times New Roman" panose="02020603050405020304" pitchFamily="18" charset="0"/>
              </a:rPr>
              <a:t>A type of anthropological research, where the employees of a company spend a day with a customer.</a:t>
            </a:r>
          </a:p>
        </p:txBody>
      </p:sp>
      <p:sp>
        <p:nvSpPr>
          <p:cNvPr id="43013" name="Footer Placeholder 5">
            <a:extLst>
              <a:ext uri="{FF2B5EF4-FFF2-40B4-BE49-F238E27FC236}">
                <a16:creationId xmlns:a16="http://schemas.microsoft.com/office/drawing/2014/main" id="{1C14691F-2BD5-4C7B-BFC2-3558753A1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7001"/>
            <a:ext cx="6172200" cy="244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Copyright © 2016 Pearson Education Ltd. </a:t>
            </a:r>
          </a:p>
        </p:txBody>
      </p:sp>
      <p:sp>
        <p:nvSpPr>
          <p:cNvPr id="43014" name="Slide Number Placeholder 7">
            <a:extLst>
              <a:ext uri="{FF2B5EF4-FFF2-40B4-BE49-F238E27FC236}">
                <a16:creationId xmlns:a16="http://schemas.microsoft.com/office/drawing/2014/main" id="{1D80B386-8F08-471B-8412-4C425452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2-</a:t>
            </a:r>
            <a:fld id="{73191507-065E-48E4-8E6C-4E43D13FB96A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en-US" sz="1400"/>
          </a:p>
        </p:txBody>
      </p:sp>
    </p:spTree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6DDCDAA0-6702-4145-AE66-E85F5F77D1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847164"/>
            <a:ext cx="8229600" cy="44823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6000" dirty="0">
                <a:latin typeface="Times New Roman" panose="02020603050405020304" pitchFamily="18" charset="0"/>
              </a:rPr>
              <a:t>Encouraging New Ideas</a:t>
            </a:r>
          </a:p>
        </p:txBody>
      </p:sp>
      <p:sp>
        <p:nvSpPr>
          <p:cNvPr id="44036" name="Rectangle 5">
            <a:extLst>
              <a:ext uri="{FF2B5EF4-FFF2-40B4-BE49-F238E27FC236}">
                <a16:creationId xmlns:a16="http://schemas.microsoft.com/office/drawing/2014/main" id="{63F11B0C-6194-4675-B45D-81F21F71D3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9588" y="1694329"/>
            <a:ext cx="9852212" cy="4779497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b="1" dirty="0">
                <a:latin typeface="Times New Roman" panose="02020603050405020304" pitchFamily="18" charset="0"/>
              </a:rPr>
              <a:t>Establishing a Focal Point for Ideas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n-US" altLang="en-US" dirty="0">
                <a:latin typeface="Times New Roman" panose="02020603050405020304" pitchFamily="18" charset="0"/>
              </a:rPr>
              <a:t>Some firms meet the challenge of encouraging, collecting, and evaluating ideas by designating a specific person to screen and track them—for if it’s everybody’s job, it may be no one’s responsibility.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n-US" altLang="en-US" dirty="0">
                <a:latin typeface="Times New Roman" panose="02020603050405020304" pitchFamily="18" charset="0"/>
              </a:rPr>
              <a:t>Another approach is to establish an idea bank which is a physical or digital repository for storing ideas.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b="1" dirty="0">
                <a:latin typeface="Times New Roman" panose="02020603050405020304" pitchFamily="18" charset="0"/>
              </a:rPr>
              <a:t>Encouraging Creativity at the Firm Level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n-US" altLang="en-US" dirty="0">
                <a:latin typeface="Times New Roman" panose="02020603050405020304" pitchFamily="18" charset="0"/>
              </a:rPr>
              <a:t>Creativity is the raw material that goes into innovation and should be encouraged at the organizational and individual supervisory level.  </a:t>
            </a:r>
          </a:p>
        </p:txBody>
      </p:sp>
      <p:sp>
        <p:nvSpPr>
          <p:cNvPr id="44037" name="Footer Placeholder 5">
            <a:extLst>
              <a:ext uri="{FF2B5EF4-FFF2-40B4-BE49-F238E27FC236}">
                <a16:creationId xmlns:a16="http://schemas.microsoft.com/office/drawing/2014/main" id="{D0021129-8CEE-439E-AFEF-747E2054E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7001"/>
            <a:ext cx="6400800" cy="244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Copyright © 2016 Pearson Education Ltd. </a:t>
            </a:r>
          </a:p>
        </p:txBody>
      </p:sp>
      <p:sp>
        <p:nvSpPr>
          <p:cNvPr id="44038" name="Slide Number Placeholder 7">
            <a:extLst>
              <a:ext uri="{FF2B5EF4-FFF2-40B4-BE49-F238E27FC236}">
                <a16:creationId xmlns:a16="http://schemas.microsoft.com/office/drawing/2014/main" id="{AB0D7B7B-7C83-4FFE-8DBB-5F9EA1E7A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2-</a:t>
            </a:r>
            <a:fld id="{EB6F1D51-6907-468E-A7CF-A28860C1CDB0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en-US" sz="1400"/>
          </a:p>
        </p:txBody>
      </p:sp>
    </p:spTree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F846895F-5686-4D70-B3B0-5DCD0036E0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00200" y="457200"/>
            <a:ext cx="8839200" cy="838200"/>
          </a:xfrm>
        </p:spPr>
        <p:txBody>
          <a:bodyPr/>
          <a:lstStyle/>
          <a:p>
            <a:r>
              <a:rPr lang="en-US" altLang="en-US" sz="2400"/>
              <a:t>Assignment: </a:t>
            </a:r>
            <a:br>
              <a:rPr lang="en-US" altLang="en-US" sz="2400"/>
            </a:br>
            <a:r>
              <a:rPr lang="en-US" altLang="en-US" sz="2400" u="sng"/>
              <a:t>In groups of not more than FIVE and based on department.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ABA83-AE5D-4FF6-AFEF-DD37794A1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05" y="1295400"/>
            <a:ext cx="10502153" cy="5486400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  <a:defRPr/>
            </a:pPr>
            <a:r>
              <a:rPr lang="en-US" sz="2000" dirty="0"/>
              <a:t>1. </a:t>
            </a:r>
            <a:r>
              <a:rPr lang="en-US" sz="1800" dirty="0"/>
              <a:t>Three ways to identify business opportunities are by (a) observing trends (b) solving problems (c) finding gaps in the market</a:t>
            </a:r>
          </a:p>
          <a:p>
            <a:pPr marL="0" indent="0" algn="just">
              <a:buNone/>
              <a:defRPr/>
            </a:pPr>
            <a:r>
              <a:rPr lang="en-US" sz="1800" b="1" dirty="0"/>
              <a:t>REQUIRED</a:t>
            </a:r>
            <a:r>
              <a:rPr lang="en-US" sz="1800" dirty="0"/>
              <a:t>: with your experience and observation of the Ghanaian context, explain with illustrations and or examples a business in each case that can be identified under each of the 3 ways stated above.</a:t>
            </a:r>
          </a:p>
          <a:p>
            <a:pPr marL="0" indent="0" algn="just">
              <a:buNone/>
              <a:defRPr/>
            </a:pPr>
            <a:endParaRPr lang="en-US" sz="1800" dirty="0"/>
          </a:p>
          <a:p>
            <a:pPr marL="0" indent="0" algn="just">
              <a:buNone/>
              <a:defRPr/>
            </a:pPr>
            <a:r>
              <a:rPr lang="en-US" sz="1800" dirty="0"/>
              <a:t>2. The Ministry of Business Development is a ministry that supports entrepreneurship through its own activities and activities of its agencies.</a:t>
            </a:r>
          </a:p>
          <a:p>
            <a:pPr marL="0" indent="0" algn="just">
              <a:buNone/>
              <a:defRPr/>
            </a:pPr>
            <a:r>
              <a:rPr lang="en-US" sz="1800" dirty="0"/>
              <a:t>With rigorous research on this ministry, </a:t>
            </a:r>
          </a:p>
          <a:p>
            <a:pPr marL="457200" indent="-457200" algn="just">
              <a:buFontTx/>
              <a:buAutoNum type="alphaLcParenBoth"/>
              <a:defRPr/>
            </a:pPr>
            <a:r>
              <a:rPr lang="en-US" sz="1800" dirty="0"/>
              <a:t>discuss the mandate of the ministry </a:t>
            </a:r>
          </a:p>
          <a:p>
            <a:pPr marL="0" indent="0" algn="just">
              <a:buNone/>
              <a:defRPr/>
            </a:pPr>
            <a:r>
              <a:rPr lang="en-US" sz="1800" dirty="0"/>
              <a:t>(b) identify its agencies and discuss the role they play to promote and enhance entrepreneurship in Ghana, </a:t>
            </a:r>
          </a:p>
          <a:p>
            <a:pPr marL="0" indent="0" algn="just">
              <a:buNone/>
              <a:defRPr/>
            </a:pPr>
            <a:r>
              <a:rPr lang="en-US" sz="1800" dirty="0"/>
              <a:t>(c) discuss the achievement of the ministry through its agencies, </a:t>
            </a:r>
          </a:p>
          <a:p>
            <a:pPr marL="0" indent="0" algn="just">
              <a:buNone/>
              <a:defRPr/>
            </a:pPr>
            <a:r>
              <a:rPr lang="en-US" sz="1800" dirty="0"/>
              <a:t>(d) discuss the challenges confronting the ministry in its entrepreneurship support efforts and suggest ways to overcome those challenges.</a:t>
            </a:r>
          </a:p>
          <a:p>
            <a:pPr marL="0" indent="0" algn="just">
              <a:buNone/>
              <a:defRPr/>
            </a:pPr>
            <a:endParaRPr lang="en-US" sz="1800" dirty="0"/>
          </a:p>
          <a:p>
            <a:pPr marL="0" indent="0">
              <a:buNone/>
              <a:defRPr/>
            </a:pPr>
            <a:r>
              <a:rPr lang="en-US" sz="1600" i="1" dirty="0"/>
              <a:t>Submission date: 19</a:t>
            </a:r>
            <a:r>
              <a:rPr lang="en-US" sz="1600" i="1" baseline="30000" dirty="0"/>
              <a:t>th</a:t>
            </a:r>
            <a:r>
              <a:rPr lang="en-US" sz="1600" i="1" dirty="0"/>
              <a:t> June, 2024 (note: any submission later than this date will not be accepted.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09FFD159-D771-4B73-8360-A1373A6515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71565" y="1807433"/>
            <a:ext cx="4410635" cy="3219151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5400" dirty="0">
                <a:latin typeface="Times New Roman" panose="02020603050405020304" pitchFamily="18" charset="0"/>
              </a:rPr>
              <a:t>What is an Opportunity?</a:t>
            </a:r>
            <a:br>
              <a:rPr lang="en-US" altLang="en-US" sz="5400" dirty="0">
                <a:latin typeface="Times New Roman" panose="02020603050405020304" pitchFamily="18" charset="0"/>
              </a:rPr>
            </a:br>
            <a:endParaRPr lang="en-US" altLang="en-US" sz="5400" dirty="0">
              <a:latin typeface="Times New Roman" panose="02020603050405020304" pitchFamily="18" charset="0"/>
            </a:endParaRPr>
          </a:p>
        </p:txBody>
      </p:sp>
      <p:sp>
        <p:nvSpPr>
          <p:cNvPr id="10247" name="Slide Number Placeholder 8">
            <a:extLst>
              <a:ext uri="{FF2B5EF4-FFF2-40B4-BE49-F238E27FC236}">
                <a16:creationId xmlns:a16="http://schemas.microsoft.com/office/drawing/2014/main" id="{98FC6082-F051-42C1-AF9A-6AB7753D7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2-</a:t>
            </a:r>
            <a:fld id="{39659661-E9F9-4D1B-BA26-2FD8C8588455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52A0FD-CB5D-4E96-B073-E152E3C5F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38" y="944206"/>
            <a:ext cx="2999562" cy="494560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20" y="2103121"/>
            <a:ext cx="6797040" cy="362140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b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QUESTION?</a:t>
            </a:r>
          </a:p>
        </p:txBody>
      </p:sp>
    </p:spTree>
    <p:extLst>
      <p:ext uri="{BB962C8B-B14F-4D97-AF65-F5344CB8AC3E}">
        <p14:creationId xmlns:p14="http://schemas.microsoft.com/office/powerpoint/2010/main" val="40987003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829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09FFD159-D771-4B73-8360-A1373A6515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42247" y="882650"/>
            <a:ext cx="8229600" cy="584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600" dirty="0">
                <a:latin typeface="Times New Roman" panose="02020603050405020304" pitchFamily="18" charset="0"/>
              </a:rPr>
              <a:t>What is an Opportunity?</a:t>
            </a:r>
            <a:br>
              <a:rPr lang="en-US" altLang="en-US" sz="3600" dirty="0">
                <a:latin typeface="Times New Roman" panose="02020603050405020304" pitchFamily="18" charset="0"/>
              </a:rPr>
            </a:br>
            <a:endParaRPr lang="en-US" altLang="en-US" sz="3600" dirty="0">
              <a:latin typeface="Times New Roman" panose="02020603050405020304" pitchFamily="18" charset="0"/>
            </a:endParaRPr>
          </a:p>
        </p:txBody>
      </p:sp>
      <p:sp>
        <p:nvSpPr>
          <p:cNvPr id="10243" name="Line 4">
            <a:extLst>
              <a:ext uri="{FF2B5EF4-FFF2-40B4-BE49-F238E27FC236}">
                <a16:creationId xmlns:a16="http://schemas.microsoft.com/office/drawing/2014/main" id="{9E346517-23C2-47A2-A14F-45425680DDE7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1219200"/>
            <a:ext cx="9144000" cy="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H"/>
          </a:p>
        </p:txBody>
      </p:sp>
      <p:sp>
        <p:nvSpPr>
          <p:cNvPr id="10244" name="Text Box 4">
            <a:extLst>
              <a:ext uri="{FF2B5EF4-FFF2-40B4-BE49-F238E27FC236}">
                <a16:creationId xmlns:a16="http://schemas.microsoft.com/office/drawing/2014/main" id="{29DEFFBC-202C-4962-A882-A59CDE595C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2971800"/>
            <a:ext cx="3962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>
                <a:latin typeface="Times New Roman" panose="02020603050405020304" pitchFamily="18" charset="0"/>
              </a:rPr>
              <a:t>Opportunity Defined</a:t>
            </a:r>
          </a:p>
        </p:txBody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C8D6E2CA-82F5-4924-81EA-5E46289A52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1524000"/>
            <a:ext cx="3886200" cy="41910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An opportunity is a favorable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set of circumstances that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creates a need for a new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product, service, or business.</a:t>
            </a:r>
          </a:p>
        </p:txBody>
      </p:sp>
      <p:sp>
        <p:nvSpPr>
          <p:cNvPr id="10247" name="Slide Number Placeholder 8">
            <a:extLst>
              <a:ext uri="{FF2B5EF4-FFF2-40B4-BE49-F238E27FC236}">
                <a16:creationId xmlns:a16="http://schemas.microsoft.com/office/drawing/2014/main" id="{98FC6082-F051-42C1-AF9A-6AB7753D7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2-</a:t>
            </a:r>
            <a:fld id="{39659661-E9F9-4D1B-BA26-2FD8C8588455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357760136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09FFD159-D771-4B73-8360-A1373A6515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71565" y="1807433"/>
            <a:ext cx="4410635" cy="3219151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5400" dirty="0">
                <a:latin typeface="Times New Roman" panose="02020603050405020304" pitchFamily="18" charset="0"/>
              </a:rPr>
              <a:t>How about an idea? </a:t>
            </a:r>
            <a:br>
              <a:rPr lang="en-US" altLang="en-US" sz="5400" dirty="0">
                <a:latin typeface="Times New Roman" panose="02020603050405020304" pitchFamily="18" charset="0"/>
              </a:rPr>
            </a:br>
            <a:endParaRPr lang="en-US" altLang="en-US" sz="5400" dirty="0">
              <a:latin typeface="Times New Roman" panose="02020603050405020304" pitchFamily="18" charset="0"/>
            </a:endParaRPr>
          </a:p>
        </p:txBody>
      </p:sp>
      <p:sp>
        <p:nvSpPr>
          <p:cNvPr id="10247" name="Slide Number Placeholder 8">
            <a:extLst>
              <a:ext uri="{FF2B5EF4-FFF2-40B4-BE49-F238E27FC236}">
                <a16:creationId xmlns:a16="http://schemas.microsoft.com/office/drawing/2014/main" id="{98FC6082-F051-42C1-AF9A-6AB7753D7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2-</a:t>
            </a:r>
            <a:fld id="{39659661-E9F9-4D1B-BA26-2FD8C8588455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52A0FD-CB5D-4E96-B073-E152E3C5F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38" y="944206"/>
            <a:ext cx="2999562" cy="494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5559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7E4CC4A4-630D-43B6-8F91-86ED06B6D7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74639"/>
            <a:ext cx="8229600" cy="5970587"/>
          </a:xfrm>
        </p:spPr>
        <p:txBody>
          <a:bodyPr>
            <a:normAutofit/>
          </a:bodyPr>
          <a:lstStyle/>
          <a:p>
            <a:pPr algn="l"/>
            <a:br>
              <a:rPr lang="en-US" altLang="en-US" sz="3600" dirty="0"/>
            </a:br>
            <a:br>
              <a:rPr lang="en-US" altLang="en-US" sz="3600" dirty="0"/>
            </a:br>
            <a:r>
              <a:rPr lang="en-US" altLang="en-US" sz="3600" dirty="0">
                <a:solidFill>
                  <a:schemeClr val="tx1"/>
                </a:solidFill>
                <a:latin typeface="+mj-lt"/>
              </a:rPr>
              <a:t>What is the difference between idea and opportunity? </a:t>
            </a:r>
            <a:br>
              <a:rPr lang="en-US" altLang="en-US" sz="3600" dirty="0">
                <a:latin typeface="+mj-lt"/>
              </a:rPr>
            </a:br>
            <a:br>
              <a:rPr lang="en-US" altLang="en-US" sz="3600" dirty="0">
                <a:latin typeface="Times New Roman" panose="02020603050405020304" pitchFamily="18" charset="0"/>
              </a:rPr>
            </a:br>
            <a:r>
              <a:rPr lang="en-US" altLang="en-US" sz="3600" dirty="0">
                <a:latin typeface="Times New Roman" panose="02020603050405020304" pitchFamily="18" charset="0"/>
              </a:rPr>
              <a:t>An idea is simply a creative thought or a concept, whereas an opportunity is a chance to bring that idea to life and make it a reality.</a:t>
            </a:r>
            <a:endParaRPr lang="en-US" altLang="en-US" sz="4800" dirty="0"/>
          </a:p>
        </p:txBody>
      </p:sp>
      <p:sp>
        <p:nvSpPr>
          <p:cNvPr id="11268" name="Slide Number Placeholder 4">
            <a:extLst>
              <a:ext uri="{FF2B5EF4-FFF2-40B4-BE49-F238E27FC236}">
                <a16:creationId xmlns:a16="http://schemas.microsoft.com/office/drawing/2014/main" id="{6194196F-6E13-4816-83ED-3134EA316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2-</a:t>
            </a:r>
            <a:fld id="{287A8FF4-81E0-4E0D-92D8-C30366E60E6A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400"/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97D0F5D4-83EE-4669-AC5F-0BA5F199A5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008528"/>
            <a:ext cx="8229600" cy="286871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600" dirty="0">
                <a:latin typeface="Times New Roman" panose="02020603050405020304" pitchFamily="18" charset="0"/>
              </a:rPr>
              <a:t>What is an Opportunity?</a:t>
            </a:r>
            <a:br>
              <a:rPr lang="en-US" altLang="en-US" sz="3600" dirty="0">
                <a:latin typeface="Times New Roman" panose="02020603050405020304" pitchFamily="18" charset="0"/>
              </a:rPr>
            </a:br>
            <a:endParaRPr lang="en-US" altLang="en-US" sz="3600" dirty="0">
              <a:latin typeface="Times New Roman" panose="02020603050405020304" pitchFamily="18" charset="0"/>
            </a:endParaRPr>
          </a:p>
        </p:txBody>
      </p:sp>
      <p:sp>
        <p:nvSpPr>
          <p:cNvPr id="12291" name="Line 4">
            <a:extLst>
              <a:ext uri="{FF2B5EF4-FFF2-40B4-BE49-F238E27FC236}">
                <a16:creationId xmlns:a16="http://schemas.microsoft.com/office/drawing/2014/main" id="{A3DB4684-62C9-4EE1-9916-A3D57C8FF01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1219200"/>
            <a:ext cx="9144000" cy="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H"/>
          </a:p>
        </p:txBody>
      </p:sp>
      <p:sp>
        <p:nvSpPr>
          <p:cNvPr id="12292" name="Text Box 6">
            <a:extLst>
              <a:ext uri="{FF2B5EF4-FFF2-40B4-BE49-F238E27FC236}">
                <a16:creationId xmlns:a16="http://schemas.microsoft.com/office/drawing/2014/main" id="{A58403BB-B9D5-42B9-BD74-8D43293734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447801"/>
            <a:ext cx="6553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>
                <a:latin typeface="Times New Roman" panose="02020603050405020304" pitchFamily="18" charset="0"/>
              </a:rPr>
              <a:t>Four Essential Qualities of an Opportunity</a:t>
            </a:r>
          </a:p>
        </p:txBody>
      </p:sp>
      <p:sp>
        <p:nvSpPr>
          <p:cNvPr id="12293" name="Text Box 20">
            <a:extLst>
              <a:ext uri="{FF2B5EF4-FFF2-40B4-BE49-F238E27FC236}">
                <a16:creationId xmlns:a16="http://schemas.microsoft.com/office/drawing/2014/main" id="{B4F3957A-2254-4CF8-BA74-8219833036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2133601"/>
            <a:ext cx="2895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4000">
              <a:latin typeface="Times New Roman" panose="02020603050405020304" pitchFamily="18" charset="0"/>
            </a:endParaRPr>
          </a:p>
        </p:txBody>
      </p:sp>
      <p:sp>
        <p:nvSpPr>
          <p:cNvPr id="12294" name="Slide Number Placeholder 9">
            <a:extLst>
              <a:ext uri="{FF2B5EF4-FFF2-40B4-BE49-F238E27FC236}">
                <a16:creationId xmlns:a16="http://schemas.microsoft.com/office/drawing/2014/main" id="{F3B58A12-E0FF-440C-AF9D-BC9371290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2-</a:t>
            </a:r>
            <a:fld id="{7AB9AED0-B3FB-4FD1-B5D2-BC0AEB3190A8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400"/>
          </a:p>
        </p:txBody>
      </p:sp>
      <p:pic>
        <p:nvPicPr>
          <p:cNvPr id="12295" name="Picture 1">
            <a:extLst>
              <a:ext uri="{FF2B5EF4-FFF2-40B4-BE49-F238E27FC236}">
                <a16:creationId xmlns:a16="http://schemas.microsoft.com/office/drawing/2014/main" id="{301A3C30-799E-41B6-9798-C527941D6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114550"/>
            <a:ext cx="9144000" cy="474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3401DD16-DB31-417B-BA41-E8AFAB7760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605118"/>
            <a:ext cx="8229600" cy="690281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latin typeface="Times New Roman" panose="02020603050405020304" pitchFamily="18" charset="0"/>
              </a:rPr>
              <a:t>Three Ways to Identify an Opportunity</a:t>
            </a:r>
          </a:p>
        </p:txBody>
      </p:sp>
      <p:sp>
        <p:nvSpPr>
          <p:cNvPr id="13315" name="Line 4">
            <a:extLst>
              <a:ext uri="{FF2B5EF4-FFF2-40B4-BE49-F238E27FC236}">
                <a16:creationId xmlns:a16="http://schemas.microsoft.com/office/drawing/2014/main" id="{B330F77A-2B5E-4AFD-881A-134DE0C7B4E6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1219200"/>
            <a:ext cx="9144000" cy="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H"/>
          </a:p>
        </p:txBody>
      </p:sp>
      <p:sp>
        <p:nvSpPr>
          <p:cNvPr id="13316" name="Footer Placeholder 5">
            <a:extLst>
              <a:ext uri="{FF2B5EF4-FFF2-40B4-BE49-F238E27FC236}">
                <a16:creationId xmlns:a16="http://schemas.microsoft.com/office/drawing/2014/main" id="{AC39C961-5A40-403F-A174-86781D9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81200" y="6477001"/>
            <a:ext cx="5943600" cy="244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Copyright © 2016 Pearson Education Ltd. </a:t>
            </a:r>
          </a:p>
        </p:txBody>
      </p:sp>
      <p:sp>
        <p:nvSpPr>
          <p:cNvPr id="13317" name="Slide Number Placeholder 7">
            <a:extLst>
              <a:ext uri="{FF2B5EF4-FFF2-40B4-BE49-F238E27FC236}">
                <a16:creationId xmlns:a16="http://schemas.microsoft.com/office/drawing/2014/main" id="{98E02FE2-039D-4CED-AFEF-E5F958721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2-</a:t>
            </a:r>
            <a:fld id="{E418215D-FDC0-4E98-86F9-F56CD0F0341D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400"/>
          </a:p>
        </p:txBody>
      </p:sp>
      <p:pic>
        <p:nvPicPr>
          <p:cNvPr id="11270" name="Picture 1">
            <a:extLst>
              <a:ext uri="{FF2B5EF4-FFF2-40B4-BE49-F238E27FC236}">
                <a16:creationId xmlns:a16="http://schemas.microsoft.com/office/drawing/2014/main" id="{60828550-CB11-4E97-B73F-5DBAF692B4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295400"/>
            <a:ext cx="9144000" cy="5181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Custom 2">
      <a:dk1>
        <a:srgbClr val="38201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28025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WC light.potx" id="{3AAB5C5D-F81D-415E-B016-C95F4778E009}" vid="{707FFEF3-20E4-4742-9351-C9F6B3F1404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KWC light</Template>
  <TotalTime>1271</TotalTime>
  <Words>2271</Words>
  <Application>Microsoft Office PowerPoint</Application>
  <PresentationFormat>Widescreen</PresentationFormat>
  <Paragraphs>274</Paragraphs>
  <Slides>41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Helvetica</vt:lpstr>
      <vt:lpstr>Times New Roman</vt:lpstr>
      <vt:lpstr>Wingdings</vt:lpstr>
      <vt:lpstr>Office Theme</vt:lpstr>
      <vt:lpstr>PowerPoint Presentation</vt:lpstr>
      <vt:lpstr> Objectives of Lecture </vt:lpstr>
      <vt:lpstr>Objectives of Lecture 2 </vt:lpstr>
      <vt:lpstr>What is an Opportunity? </vt:lpstr>
      <vt:lpstr>What is an Opportunity? </vt:lpstr>
      <vt:lpstr>How about an idea?  </vt:lpstr>
      <vt:lpstr>  What is the difference between idea and opportunity?   An idea is simply a creative thought or a concept, whereas an opportunity is a chance to bring that idea to life and make it a reality.</vt:lpstr>
      <vt:lpstr>What is an Opportunity? </vt:lpstr>
      <vt:lpstr>Three Ways to Identify an Opportunity</vt:lpstr>
      <vt:lpstr>First Approach: Observing Trends </vt:lpstr>
      <vt:lpstr>First Approach: Observing Trends</vt:lpstr>
      <vt:lpstr>Trend 1: Economic Forces</vt:lpstr>
      <vt:lpstr>Trend 2: Social Forces</vt:lpstr>
      <vt:lpstr>Trend 3: Technological Advances </vt:lpstr>
      <vt:lpstr>Trend 3: Technological Advances </vt:lpstr>
      <vt:lpstr>Trend 4: Political Action and Regulatory Changes</vt:lpstr>
      <vt:lpstr>Trend 4: Political Action and Regulatory Changes</vt:lpstr>
      <vt:lpstr>Second Approach: Solving a Problem</vt:lpstr>
      <vt:lpstr>Second Approach: Solving a Problem</vt:lpstr>
      <vt:lpstr>Third Approach: Finding Gaps in the Marketplace</vt:lpstr>
      <vt:lpstr>Third Approach: Finding Gaps in the Marketplace</vt:lpstr>
      <vt:lpstr>Personal Characteristics of the Entrepreneur that help in opportunity recognition</vt:lpstr>
      <vt:lpstr>Prior Experience</vt:lpstr>
      <vt:lpstr>Cognitive Factors</vt:lpstr>
      <vt:lpstr>Social Networks</vt:lpstr>
      <vt:lpstr>Social Networks</vt:lpstr>
      <vt:lpstr>Social Networks</vt:lpstr>
      <vt:lpstr>Creativity</vt:lpstr>
      <vt:lpstr>Creativity</vt:lpstr>
      <vt:lpstr>Full View of the Opportunity Recognition Process</vt:lpstr>
      <vt:lpstr>Techniques for Generating Ideas</vt:lpstr>
      <vt:lpstr>Brainstorming</vt:lpstr>
      <vt:lpstr>Focus Groups</vt:lpstr>
      <vt:lpstr>Library and Internet Research</vt:lpstr>
      <vt:lpstr>Library and Internet Research </vt:lpstr>
      <vt:lpstr>Library and Internet Research</vt:lpstr>
      <vt:lpstr>Other Techniques</vt:lpstr>
      <vt:lpstr>Encouraging New Ideas</vt:lpstr>
      <vt:lpstr>Assignment:  In groups of not more than FIVE and based on department. </vt:lpstr>
      <vt:lpstr> ANY QUESTION?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Vincent Hope</dc:creator>
  <cp:lastModifiedBy>Charlotte Adjanor-Doku</cp:lastModifiedBy>
  <cp:revision>148</cp:revision>
  <dcterms:created xsi:type="dcterms:W3CDTF">2023-07-24T13:47:17Z</dcterms:created>
  <dcterms:modified xsi:type="dcterms:W3CDTF">2025-06-10T09:49:16Z</dcterms:modified>
</cp:coreProperties>
</file>